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97" r:id="rId3"/>
    <p:sldId id="258" r:id="rId5"/>
    <p:sldId id="259" r:id="rId6"/>
    <p:sldId id="260" r:id="rId7"/>
    <p:sldId id="321" r:id="rId8"/>
    <p:sldId id="333" r:id="rId9"/>
    <p:sldId id="322" r:id="rId10"/>
    <p:sldId id="323" r:id="rId11"/>
    <p:sldId id="324" r:id="rId12"/>
    <p:sldId id="332" r:id="rId13"/>
    <p:sldId id="326" r:id="rId14"/>
    <p:sldId id="327" r:id="rId15"/>
    <p:sldId id="328" r:id="rId16"/>
    <p:sldId id="329" r:id="rId17"/>
    <p:sldId id="319" r:id="rId18"/>
  </p:sldIdLst>
  <p:sldSz cx="9144000" cy="5143500" type="screen16x9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F70"/>
    <a:srgbClr val="414455"/>
    <a:srgbClr val="568D11"/>
    <a:srgbClr val="70BA16"/>
    <a:srgbClr val="82D81A"/>
    <a:srgbClr val="61A113"/>
    <a:srgbClr val="1A74CC"/>
    <a:srgbClr val="E09320"/>
    <a:srgbClr val="4A99E8"/>
    <a:srgbClr val="1E80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53" autoAdjust="0"/>
    <p:restoredTop sz="94660"/>
  </p:normalViewPr>
  <p:slideViewPr>
    <p:cSldViewPr>
      <p:cViewPr varScale="1">
        <p:scale>
          <a:sx n="141" d="100"/>
          <a:sy n="141" d="100"/>
        </p:scale>
        <p:origin x="89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5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gs" Target="tags/tag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5C004-A9D4-4858-99EC-F4CCE56E2F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-20538"/>
            <a:ext cx="1704311" cy="720080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6477501" y="175741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课题综述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8564755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8329001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 userDrawn="1"/>
        </p:nvSpPr>
        <p:spPr>
          <a:xfrm>
            <a:off x="8097731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 userDrawn="1"/>
        </p:nvSpPr>
        <p:spPr>
          <a:xfrm>
            <a:off x="7861977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 userDrawn="1"/>
        </p:nvSpPr>
        <p:spPr>
          <a:xfrm>
            <a:off x="7626222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 userDrawn="1"/>
        </p:nvSpPr>
        <p:spPr>
          <a:xfrm>
            <a:off x="7384121" y="258402"/>
            <a:ext cx="183709" cy="13778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/>
          <p:cNvSpPr txBox="1"/>
          <p:nvPr/>
        </p:nvSpPr>
        <p:spPr>
          <a:xfrm>
            <a:off x="2706038" y="2195885"/>
            <a:ext cx="5322346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伦理审查答辩</a:t>
            </a:r>
            <a:endParaRPr lang="zh-CN" altLang="en-US" sz="4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等腰三角形 26"/>
          <p:cNvSpPr/>
          <p:nvPr/>
        </p:nvSpPr>
        <p:spPr>
          <a:xfrm>
            <a:off x="1115616" y="4011910"/>
            <a:ext cx="851351" cy="50664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-1" fmla="*/ 0 w 1736869"/>
              <a:gd name="connsiteY0-2" fmla="*/ 1037474 h 1037474"/>
              <a:gd name="connsiteX1-3" fmla="*/ 601735 w 1736869"/>
              <a:gd name="connsiteY1-4" fmla="*/ 0 h 1037474"/>
              <a:gd name="connsiteX2-5" fmla="*/ 1736869 w 1736869"/>
              <a:gd name="connsiteY2-6" fmla="*/ 294524 h 1037474"/>
              <a:gd name="connsiteX3-7" fmla="*/ 0 w 1736869"/>
              <a:gd name="connsiteY3-8" fmla="*/ 1037474 h 1037474"/>
              <a:gd name="connsiteX0-9" fmla="*/ 369815 w 1135134"/>
              <a:gd name="connsiteY0-10" fmla="*/ 675524 h 675524"/>
              <a:gd name="connsiteX1-11" fmla="*/ 0 w 1135134"/>
              <a:gd name="connsiteY1-12" fmla="*/ 0 h 675524"/>
              <a:gd name="connsiteX2-13" fmla="*/ 1135134 w 1135134"/>
              <a:gd name="connsiteY2-14" fmla="*/ 294524 h 675524"/>
              <a:gd name="connsiteX3-15" fmla="*/ 369815 w 1135134"/>
              <a:gd name="connsiteY3-16" fmla="*/ 675524 h 67552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26"/>
          <p:cNvSpPr/>
          <p:nvPr/>
        </p:nvSpPr>
        <p:spPr>
          <a:xfrm rot="5400000">
            <a:off x="265949" y="3103290"/>
            <a:ext cx="531270" cy="601918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-1" fmla="*/ 0 w 1736869"/>
              <a:gd name="connsiteY0-2" fmla="*/ 1037474 h 1037474"/>
              <a:gd name="connsiteX1-3" fmla="*/ 601735 w 1736869"/>
              <a:gd name="connsiteY1-4" fmla="*/ 0 h 1037474"/>
              <a:gd name="connsiteX2-5" fmla="*/ 1736869 w 1736869"/>
              <a:gd name="connsiteY2-6" fmla="*/ 294524 h 1037474"/>
              <a:gd name="connsiteX3-7" fmla="*/ 0 w 1736869"/>
              <a:gd name="connsiteY3-8" fmla="*/ 1037474 h 1037474"/>
              <a:gd name="connsiteX0-9" fmla="*/ 369815 w 1135134"/>
              <a:gd name="connsiteY0-10" fmla="*/ 675524 h 675524"/>
              <a:gd name="connsiteX1-11" fmla="*/ 0 w 1135134"/>
              <a:gd name="connsiteY1-12" fmla="*/ 0 h 675524"/>
              <a:gd name="connsiteX2-13" fmla="*/ 1135134 w 1135134"/>
              <a:gd name="connsiteY2-14" fmla="*/ 294524 h 675524"/>
              <a:gd name="connsiteX3-15" fmla="*/ 369815 w 1135134"/>
              <a:gd name="connsiteY3-16" fmla="*/ 675524 h 675524"/>
              <a:gd name="connsiteX0-17" fmla="*/ 369815 w 1135134"/>
              <a:gd name="connsiteY0-18" fmla="*/ 675524 h 675524"/>
              <a:gd name="connsiteX1-19" fmla="*/ 0 w 1135134"/>
              <a:gd name="connsiteY1-20" fmla="*/ 0 h 675524"/>
              <a:gd name="connsiteX2-21" fmla="*/ 1135134 w 1135134"/>
              <a:gd name="connsiteY2-22" fmla="*/ 391312 h 675524"/>
              <a:gd name="connsiteX3-23" fmla="*/ 369815 w 1135134"/>
              <a:gd name="connsiteY3-24" fmla="*/ 675524 h 675524"/>
              <a:gd name="connsiteX0-25" fmla="*/ 369815 w 1199659"/>
              <a:gd name="connsiteY0-26" fmla="*/ 675524 h 1359189"/>
              <a:gd name="connsiteX1-27" fmla="*/ 0 w 1199659"/>
              <a:gd name="connsiteY1-28" fmla="*/ 0 h 1359189"/>
              <a:gd name="connsiteX2-29" fmla="*/ 1199659 w 1199659"/>
              <a:gd name="connsiteY2-30" fmla="*/ 1359189 h 1359189"/>
              <a:gd name="connsiteX3-31" fmla="*/ 369815 w 1199659"/>
              <a:gd name="connsiteY3-32" fmla="*/ 675524 h 135918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199659" h="1359189">
                <a:moveTo>
                  <a:pt x="369815" y="675524"/>
                </a:moveTo>
                <a:lnTo>
                  <a:pt x="0" y="0"/>
                </a:lnTo>
                <a:lnTo>
                  <a:pt x="1199659" y="1359189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6" name="等腰三角形 26"/>
          <p:cNvSpPr/>
          <p:nvPr/>
        </p:nvSpPr>
        <p:spPr>
          <a:xfrm rot="8958318">
            <a:off x="1313552" y="3687514"/>
            <a:ext cx="207867" cy="12370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-1" fmla="*/ 0 w 1736869"/>
              <a:gd name="connsiteY0-2" fmla="*/ 1037474 h 1037474"/>
              <a:gd name="connsiteX1-3" fmla="*/ 601735 w 1736869"/>
              <a:gd name="connsiteY1-4" fmla="*/ 0 h 1037474"/>
              <a:gd name="connsiteX2-5" fmla="*/ 1736869 w 1736869"/>
              <a:gd name="connsiteY2-6" fmla="*/ 294524 h 1037474"/>
              <a:gd name="connsiteX3-7" fmla="*/ 0 w 1736869"/>
              <a:gd name="connsiteY3-8" fmla="*/ 1037474 h 1037474"/>
              <a:gd name="connsiteX0-9" fmla="*/ 369815 w 1135134"/>
              <a:gd name="connsiteY0-10" fmla="*/ 675524 h 675524"/>
              <a:gd name="connsiteX1-11" fmla="*/ 0 w 1135134"/>
              <a:gd name="connsiteY1-12" fmla="*/ 0 h 675524"/>
              <a:gd name="connsiteX2-13" fmla="*/ 1135134 w 1135134"/>
              <a:gd name="connsiteY2-14" fmla="*/ 294524 h 675524"/>
              <a:gd name="connsiteX3-15" fmla="*/ 369815 w 1135134"/>
              <a:gd name="connsiteY3-16" fmla="*/ 675524 h 67552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25"/>
          <p:cNvSpPr>
            <a:spLocks noChangeArrowheads="1"/>
          </p:cNvSpPr>
          <p:nvPr/>
        </p:nvSpPr>
        <p:spPr bwMode="auto">
          <a:xfrm>
            <a:off x="3131839" y="3530430"/>
            <a:ext cx="2880320" cy="161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单位：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日期：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en-US" altLang="zh-CN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endParaRPr lang="en-US" altLang="zh-CN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332" y="307089"/>
            <a:ext cx="1473335" cy="14733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9" grpId="0" bldLvl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数据提取</a:t>
            </a:r>
            <a:endParaRPr lang="zh-CN" altLang="en-US" sz="32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0" name="椭圆 9"/>
          <p:cNvSpPr/>
          <p:nvPr/>
        </p:nvSpPr>
        <p:spPr>
          <a:xfrm>
            <a:off x="8604448" y="4310513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8" name="文本框 26"/>
          <p:cNvSpPr txBox="1"/>
          <p:nvPr/>
        </p:nvSpPr>
        <p:spPr>
          <a:xfrm>
            <a:off x="539552" y="896183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数据预处理：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26"/>
          <p:cNvSpPr txBox="1"/>
          <p:nvPr/>
        </p:nvSpPr>
        <p:spPr>
          <a:xfrm>
            <a:off x="1158716" y="4190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26"/>
          <p:cNvSpPr txBox="1"/>
          <p:nvPr/>
        </p:nvSpPr>
        <p:spPr>
          <a:xfrm>
            <a:off x="3779912" y="4190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26"/>
          <p:cNvSpPr txBox="1"/>
          <p:nvPr/>
        </p:nvSpPr>
        <p:spPr>
          <a:xfrm>
            <a:off x="6588224" y="4190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5" name="图片 14" descr="上海城市地平线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12068"/>
            <a:ext cx="1908705" cy="1274023"/>
          </a:xfrm>
          <a:prstGeom prst="rect">
            <a:avLst/>
          </a:prstGeom>
        </p:spPr>
      </p:pic>
      <p:pic>
        <p:nvPicPr>
          <p:cNvPr id="16" name="图片 15" descr="上海城市地平线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388" y="2512068"/>
            <a:ext cx="1908705" cy="1274023"/>
          </a:xfrm>
          <a:prstGeom prst="rect">
            <a:avLst/>
          </a:prstGeom>
        </p:spPr>
      </p:pic>
      <p:pic>
        <p:nvPicPr>
          <p:cNvPr id="17" name="图片 16" descr="上海城市地平线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224" y="2533876"/>
            <a:ext cx="1908705" cy="127402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77382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第三部分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2190343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预期成果</a:t>
            </a:r>
            <a:endParaRPr lang="zh-CN" altLang="en-US" sz="40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10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预期成果</a:t>
            </a:r>
            <a:endParaRPr lang="zh-CN" altLang="en-US" sz="32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2" name="椭圆 11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11</a:t>
            </a:r>
            <a:endParaRPr lang="zh-CN" altLang="en-US" sz="1200" dirty="0"/>
          </a:p>
        </p:txBody>
      </p:sp>
      <p:sp>
        <p:nvSpPr>
          <p:cNvPr id="9" name="文本框 26"/>
          <p:cNvSpPr txBox="1"/>
          <p:nvPr/>
        </p:nvSpPr>
        <p:spPr>
          <a:xfrm>
            <a:off x="611560" y="1059582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专利：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77382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第四部分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2703304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风险与防范</a:t>
            </a:r>
            <a:endParaRPr lang="zh-CN" altLang="en-US" sz="40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12</a:t>
            </a:r>
            <a:endParaRPr lang="zh-CN" altLang="en-US" sz="1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风险与防范</a:t>
            </a:r>
            <a:endParaRPr lang="zh-CN" altLang="en-US" sz="28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0" name="椭圆 9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13</a:t>
            </a:r>
            <a:endParaRPr lang="zh-CN" altLang="en-US" dirty="0"/>
          </a:p>
        </p:txBody>
      </p:sp>
      <p:sp>
        <p:nvSpPr>
          <p:cNvPr id="7" name="文本框 26"/>
          <p:cNvSpPr txBox="1"/>
          <p:nvPr/>
        </p:nvSpPr>
        <p:spPr>
          <a:xfrm>
            <a:off x="539552" y="1059582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可能存在的风险：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防范方案：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/>
          <p:cNvSpPr txBox="1"/>
          <p:nvPr/>
        </p:nvSpPr>
        <p:spPr>
          <a:xfrm>
            <a:off x="1296540" y="2257440"/>
            <a:ext cx="5322346" cy="74635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/>
            <a:r>
              <a:rPr lang="zh-CN" altLang="en-US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谢谢</a:t>
            </a:r>
            <a:r>
              <a:rPr lang="en-US" altLang="zh-CN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endParaRPr lang="zh-CN" altLang="en-US" sz="4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等腰三角形 26"/>
          <p:cNvSpPr/>
          <p:nvPr/>
        </p:nvSpPr>
        <p:spPr>
          <a:xfrm>
            <a:off x="1115616" y="4011910"/>
            <a:ext cx="851351" cy="50664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-1" fmla="*/ 0 w 1736869"/>
              <a:gd name="connsiteY0-2" fmla="*/ 1037474 h 1037474"/>
              <a:gd name="connsiteX1-3" fmla="*/ 601735 w 1736869"/>
              <a:gd name="connsiteY1-4" fmla="*/ 0 h 1037474"/>
              <a:gd name="connsiteX2-5" fmla="*/ 1736869 w 1736869"/>
              <a:gd name="connsiteY2-6" fmla="*/ 294524 h 1037474"/>
              <a:gd name="connsiteX3-7" fmla="*/ 0 w 1736869"/>
              <a:gd name="connsiteY3-8" fmla="*/ 1037474 h 1037474"/>
              <a:gd name="connsiteX0-9" fmla="*/ 369815 w 1135134"/>
              <a:gd name="connsiteY0-10" fmla="*/ 675524 h 675524"/>
              <a:gd name="connsiteX1-11" fmla="*/ 0 w 1135134"/>
              <a:gd name="connsiteY1-12" fmla="*/ 0 h 675524"/>
              <a:gd name="connsiteX2-13" fmla="*/ 1135134 w 1135134"/>
              <a:gd name="connsiteY2-14" fmla="*/ 294524 h 675524"/>
              <a:gd name="connsiteX3-15" fmla="*/ 369815 w 1135134"/>
              <a:gd name="connsiteY3-16" fmla="*/ 675524 h 67552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26"/>
          <p:cNvSpPr/>
          <p:nvPr/>
        </p:nvSpPr>
        <p:spPr>
          <a:xfrm rot="5400000">
            <a:off x="265949" y="3103290"/>
            <a:ext cx="531270" cy="601918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-1" fmla="*/ 0 w 1736869"/>
              <a:gd name="connsiteY0-2" fmla="*/ 1037474 h 1037474"/>
              <a:gd name="connsiteX1-3" fmla="*/ 601735 w 1736869"/>
              <a:gd name="connsiteY1-4" fmla="*/ 0 h 1037474"/>
              <a:gd name="connsiteX2-5" fmla="*/ 1736869 w 1736869"/>
              <a:gd name="connsiteY2-6" fmla="*/ 294524 h 1037474"/>
              <a:gd name="connsiteX3-7" fmla="*/ 0 w 1736869"/>
              <a:gd name="connsiteY3-8" fmla="*/ 1037474 h 1037474"/>
              <a:gd name="connsiteX0-9" fmla="*/ 369815 w 1135134"/>
              <a:gd name="connsiteY0-10" fmla="*/ 675524 h 675524"/>
              <a:gd name="connsiteX1-11" fmla="*/ 0 w 1135134"/>
              <a:gd name="connsiteY1-12" fmla="*/ 0 h 675524"/>
              <a:gd name="connsiteX2-13" fmla="*/ 1135134 w 1135134"/>
              <a:gd name="connsiteY2-14" fmla="*/ 294524 h 675524"/>
              <a:gd name="connsiteX3-15" fmla="*/ 369815 w 1135134"/>
              <a:gd name="connsiteY3-16" fmla="*/ 675524 h 675524"/>
              <a:gd name="connsiteX0-17" fmla="*/ 369815 w 1135134"/>
              <a:gd name="connsiteY0-18" fmla="*/ 675524 h 675524"/>
              <a:gd name="connsiteX1-19" fmla="*/ 0 w 1135134"/>
              <a:gd name="connsiteY1-20" fmla="*/ 0 h 675524"/>
              <a:gd name="connsiteX2-21" fmla="*/ 1135134 w 1135134"/>
              <a:gd name="connsiteY2-22" fmla="*/ 391312 h 675524"/>
              <a:gd name="connsiteX3-23" fmla="*/ 369815 w 1135134"/>
              <a:gd name="connsiteY3-24" fmla="*/ 675524 h 675524"/>
              <a:gd name="connsiteX0-25" fmla="*/ 369815 w 1199659"/>
              <a:gd name="connsiteY0-26" fmla="*/ 675524 h 1359189"/>
              <a:gd name="connsiteX1-27" fmla="*/ 0 w 1199659"/>
              <a:gd name="connsiteY1-28" fmla="*/ 0 h 1359189"/>
              <a:gd name="connsiteX2-29" fmla="*/ 1199659 w 1199659"/>
              <a:gd name="connsiteY2-30" fmla="*/ 1359189 h 1359189"/>
              <a:gd name="connsiteX3-31" fmla="*/ 369815 w 1199659"/>
              <a:gd name="connsiteY3-32" fmla="*/ 675524 h 135918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199659" h="1359189">
                <a:moveTo>
                  <a:pt x="369815" y="675524"/>
                </a:moveTo>
                <a:lnTo>
                  <a:pt x="0" y="0"/>
                </a:lnTo>
                <a:lnTo>
                  <a:pt x="1199659" y="1359189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6" name="等腰三角形 26"/>
          <p:cNvSpPr/>
          <p:nvPr/>
        </p:nvSpPr>
        <p:spPr>
          <a:xfrm rot="8958318">
            <a:off x="1313552" y="3687514"/>
            <a:ext cx="207867" cy="12370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-1" fmla="*/ 0 w 1736869"/>
              <a:gd name="connsiteY0-2" fmla="*/ 1037474 h 1037474"/>
              <a:gd name="connsiteX1-3" fmla="*/ 601735 w 1736869"/>
              <a:gd name="connsiteY1-4" fmla="*/ 0 h 1037474"/>
              <a:gd name="connsiteX2-5" fmla="*/ 1736869 w 1736869"/>
              <a:gd name="connsiteY2-6" fmla="*/ 294524 h 1037474"/>
              <a:gd name="connsiteX3-7" fmla="*/ 0 w 1736869"/>
              <a:gd name="connsiteY3-8" fmla="*/ 1037474 h 1037474"/>
              <a:gd name="connsiteX0-9" fmla="*/ 369815 w 1135134"/>
              <a:gd name="connsiteY0-10" fmla="*/ 675524 h 675524"/>
              <a:gd name="connsiteX1-11" fmla="*/ 0 w 1135134"/>
              <a:gd name="connsiteY1-12" fmla="*/ 0 h 675524"/>
              <a:gd name="connsiteX2-13" fmla="*/ 1135134 w 1135134"/>
              <a:gd name="connsiteY2-14" fmla="*/ 294524 h 675524"/>
              <a:gd name="connsiteX3-15" fmla="*/ 369815 w 1135134"/>
              <a:gd name="connsiteY3-16" fmla="*/ 675524 h 67552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16</a:t>
            </a:r>
            <a:endParaRPr lang="zh-CN" altLang="en-US" sz="1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99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38"/>
          <p:cNvSpPr txBox="1"/>
          <p:nvPr/>
        </p:nvSpPr>
        <p:spPr>
          <a:xfrm>
            <a:off x="467544" y="2355726"/>
            <a:ext cx="3123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zh-CN" altLang="en-US" sz="32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1"/>
          <p:cNvSpPr txBox="1"/>
          <p:nvPr/>
        </p:nvSpPr>
        <p:spPr>
          <a:xfrm>
            <a:off x="1979712" y="1976522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zh-CN" altLang="en-US" sz="28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8"/>
          <p:cNvSpPr txBox="1"/>
          <p:nvPr/>
        </p:nvSpPr>
        <p:spPr>
          <a:xfrm>
            <a:off x="4860032" y="141862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研究必要性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4406397" y="1351899"/>
            <a:ext cx="452678" cy="523220"/>
            <a:chOff x="3530409" y="2047768"/>
            <a:chExt cx="452678" cy="523220"/>
          </a:xfrm>
        </p:grpSpPr>
        <p:sp>
          <p:nvSpPr>
            <p:cNvPr id="16" name="文本框 16"/>
            <p:cNvSpPr txBox="1"/>
            <p:nvPr/>
          </p:nvSpPr>
          <p:spPr>
            <a:xfrm>
              <a:off x="3530409" y="2047768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anose="020B0503020204020204" pitchFamily="34" charset="-122"/>
                </a:rPr>
                <a:t>1</a:t>
              </a:r>
              <a:endParaRPr lang="zh-CN" altLang="en-US" sz="2800" dirty="0">
                <a:solidFill>
                  <a:srgbClr val="112F70"/>
                </a:solidFill>
                <a:ea typeface="微软雅黑" panose="020B0503020204020204" pitchFamily="34" charset="-122"/>
              </a:endParaRPr>
            </a:p>
          </p:txBody>
        </p:sp>
        <p:cxnSp>
          <p:nvCxnSpPr>
            <p:cNvPr id="18" name="直接连接符 17"/>
            <p:cNvCxnSpPr/>
            <p:nvPr/>
          </p:nvCxnSpPr>
          <p:spPr>
            <a:xfrm flipH="1">
              <a:off x="3736631" y="2227402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文本框 21"/>
          <p:cNvSpPr txBox="1"/>
          <p:nvPr/>
        </p:nvSpPr>
        <p:spPr>
          <a:xfrm>
            <a:off x="4932040" y="314781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风险与防范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4448026" y="3066529"/>
            <a:ext cx="484013" cy="523220"/>
            <a:chOff x="6086713" y="2057986"/>
            <a:chExt cx="484013" cy="523220"/>
          </a:xfrm>
        </p:grpSpPr>
        <p:sp>
          <p:nvSpPr>
            <p:cNvPr id="19" name="文本框 20"/>
            <p:cNvSpPr txBox="1"/>
            <p:nvPr/>
          </p:nvSpPr>
          <p:spPr>
            <a:xfrm>
              <a:off x="6086713" y="205798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anose="020B0503020204020204" pitchFamily="34" charset="-122"/>
                </a:rPr>
                <a:t>4</a:t>
              </a:r>
              <a:endParaRPr lang="zh-CN" altLang="en-US" sz="2800" dirty="0">
                <a:solidFill>
                  <a:srgbClr val="112F70"/>
                </a:solidFill>
                <a:ea typeface="微软雅黑" panose="020B0503020204020204" pitchFamily="34" charset="-122"/>
              </a:endParaRPr>
            </a:p>
          </p:txBody>
        </p:sp>
        <p:cxnSp>
          <p:nvCxnSpPr>
            <p:cNvPr id="21" name="直接连接符 20"/>
            <p:cNvCxnSpPr/>
            <p:nvPr/>
          </p:nvCxnSpPr>
          <p:spPr>
            <a:xfrm flipH="1">
              <a:off x="6324270" y="2227402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文本框 24"/>
          <p:cNvSpPr txBox="1"/>
          <p:nvPr/>
        </p:nvSpPr>
        <p:spPr>
          <a:xfrm>
            <a:off x="4860032" y="1998007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相关研究方案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4406397" y="1931281"/>
            <a:ext cx="452678" cy="523220"/>
            <a:chOff x="3530409" y="2627150"/>
            <a:chExt cx="452678" cy="523220"/>
          </a:xfrm>
        </p:grpSpPr>
        <p:sp>
          <p:nvSpPr>
            <p:cNvPr id="22" name="文本框 23"/>
            <p:cNvSpPr txBox="1"/>
            <p:nvPr/>
          </p:nvSpPr>
          <p:spPr>
            <a:xfrm>
              <a:off x="3530409" y="2627150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anose="020B0503020204020204" pitchFamily="34" charset="-122"/>
                </a:rPr>
                <a:t>2</a:t>
              </a:r>
              <a:endParaRPr lang="zh-CN" altLang="en-US" sz="2800" dirty="0">
                <a:solidFill>
                  <a:srgbClr val="112F70"/>
                </a:solidFill>
                <a:ea typeface="微软雅黑" panose="020B0503020204020204" pitchFamily="34" charset="-122"/>
              </a:endParaRPr>
            </a:p>
          </p:txBody>
        </p:sp>
        <p:cxnSp>
          <p:nvCxnSpPr>
            <p:cNvPr id="24" name="直接连接符 23"/>
            <p:cNvCxnSpPr/>
            <p:nvPr/>
          </p:nvCxnSpPr>
          <p:spPr>
            <a:xfrm flipH="1">
              <a:off x="3736631" y="2806784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文本框 30"/>
          <p:cNvSpPr txBox="1"/>
          <p:nvPr/>
        </p:nvSpPr>
        <p:spPr>
          <a:xfrm>
            <a:off x="4860032" y="257175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预期成果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4406397" y="2505024"/>
            <a:ext cx="452678" cy="523220"/>
            <a:chOff x="3530409" y="3200893"/>
            <a:chExt cx="452678" cy="523220"/>
          </a:xfrm>
        </p:grpSpPr>
        <p:sp>
          <p:nvSpPr>
            <p:cNvPr id="28" name="文本框 29"/>
            <p:cNvSpPr txBox="1"/>
            <p:nvPr/>
          </p:nvSpPr>
          <p:spPr>
            <a:xfrm>
              <a:off x="3530409" y="3200893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anose="020B0503020204020204" pitchFamily="34" charset="-122"/>
                </a:rPr>
                <a:t>3</a:t>
              </a:r>
              <a:endParaRPr lang="zh-CN" altLang="en-US" sz="2800" dirty="0">
                <a:solidFill>
                  <a:srgbClr val="112F70"/>
                </a:solidFill>
                <a:ea typeface="微软雅黑" panose="020B0503020204020204" pitchFamily="34" charset="-122"/>
              </a:endParaRPr>
            </a:p>
          </p:txBody>
        </p:sp>
        <p:cxnSp>
          <p:nvCxnSpPr>
            <p:cNvPr id="30" name="直接连接符 29"/>
            <p:cNvCxnSpPr/>
            <p:nvPr/>
          </p:nvCxnSpPr>
          <p:spPr>
            <a:xfrm flipH="1">
              <a:off x="3736631" y="3380527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直接连接符 33"/>
          <p:cNvCxnSpPr/>
          <p:nvPr/>
        </p:nvCxnSpPr>
        <p:spPr>
          <a:xfrm>
            <a:off x="3563888" y="1347614"/>
            <a:ext cx="0" cy="2194875"/>
          </a:xfrm>
          <a:prstGeom prst="line">
            <a:avLst/>
          </a:prstGeom>
          <a:ln>
            <a:solidFill>
              <a:srgbClr val="112F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3 0.04136 L 2.77778E-6 -2.46914E-7 " pathEditMode="relative" rAng="0" ptsTypes="AA">
                                      <p:cBhvr>
                                        <p:cTn id="21" dur="7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6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3 0.04105 L 2.77778E-6 -4.5679E-6 " pathEditMode="relative" rAng="0" ptsTypes="AA">
                                      <p:cBhvr>
                                        <p:cTn id="29" dur="7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3 0.04105 L 2.77778E-6 -2.96296E-6 " pathEditMode="relative" rAng="0" ptsTypes="AA">
                                      <p:cBhvr>
                                        <p:cTn id="37" dur="7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6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3733 0.04136 L 2.77778E-6 -3.58025E-6 " pathEditMode="relative" rAng="0" ptsTypes="AA">
                                      <p:cBhvr>
                                        <p:cTn id="45" dur="7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20" grpId="0"/>
      <p:bldP spid="23" grpId="0"/>
      <p:bldP spid="29" grpId="0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77383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第一部分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2703304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研究必要性</a:t>
            </a:r>
            <a:endParaRPr lang="zh-CN" altLang="en-US" sz="40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2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2216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研究背景</a:t>
            </a:r>
            <a:endParaRPr lang="zh-CN" altLang="en-US" sz="32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6" name="文本框 26"/>
          <p:cNvSpPr txBox="1"/>
          <p:nvPr/>
        </p:nvSpPr>
        <p:spPr>
          <a:xfrm>
            <a:off x="755576" y="1136816"/>
            <a:ext cx="6822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8604448" y="4617842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14" name="文本框 26"/>
          <p:cNvSpPr txBox="1"/>
          <p:nvPr/>
        </p:nvSpPr>
        <p:spPr>
          <a:xfrm>
            <a:off x="1957409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26"/>
          <p:cNvSpPr txBox="1"/>
          <p:nvPr/>
        </p:nvSpPr>
        <p:spPr>
          <a:xfrm>
            <a:off x="6516216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Stick figure families holding hands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84" y="1796299"/>
            <a:ext cx="3240360" cy="2160240"/>
          </a:xfrm>
          <a:prstGeom prst="rect">
            <a:avLst/>
          </a:prstGeom>
        </p:spPr>
      </p:pic>
      <p:pic>
        <p:nvPicPr>
          <p:cNvPr id="7" name="图片 6" descr="Cacti in the wil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5" y="1818399"/>
            <a:ext cx="3154041" cy="21058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研究目标与意义</a:t>
            </a:r>
            <a:endParaRPr lang="zh-CN" altLang="en-US" sz="32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23" name="文本框 26"/>
          <p:cNvSpPr txBox="1"/>
          <p:nvPr/>
        </p:nvSpPr>
        <p:spPr>
          <a:xfrm>
            <a:off x="611560" y="1203598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研究目标：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研究意义：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优势：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劣势：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4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4824536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使用设备与安全</a:t>
            </a:r>
            <a:r>
              <a:rPr lang="en-US" altLang="zh-CN" sz="32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lang="zh-CN" altLang="en-US" sz="32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6" name="文本框 26"/>
          <p:cNvSpPr txBox="1"/>
          <p:nvPr/>
        </p:nvSpPr>
        <p:spPr>
          <a:xfrm>
            <a:off x="755576" y="1136816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8604448" y="4617842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8" name="文本框 26"/>
          <p:cNvSpPr txBox="1"/>
          <p:nvPr/>
        </p:nvSpPr>
        <p:spPr>
          <a:xfrm>
            <a:off x="1055748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26"/>
          <p:cNvSpPr txBox="1"/>
          <p:nvPr/>
        </p:nvSpPr>
        <p:spPr>
          <a:xfrm>
            <a:off x="3855019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26"/>
          <p:cNvSpPr txBox="1"/>
          <p:nvPr/>
        </p:nvSpPr>
        <p:spPr>
          <a:xfrm>
            <a:off x="6804248" y="4163831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上海城市地平线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12068"/>
            <a:ext cx="1908705" cy="1274023"/>
          </a:xfrm>
          <a:prstGeom prst="rect">
            <a:avLst/>
          </a:prstGeom>
        </p:spPr>
      </p:pic>
      <p:pic>
        <p:nvPicPr>
          <p:cNvPr id="15" name="图片 14" descr="上海城市地平线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083" y="2513688"/>
            <a:ext cx="1908705" cy="1274023"/>
          </a:xfrm>
          <a:prstGeom prst="rect">
            <a:avLst/>
          </a:prstGeom>
        </p:spPr>
      </p:pic>
      <p:pic>
        <p:nvPicPr>
          <p:cNvPr id="16" name="图片 15" descr="上海城市地平线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854" y="2513688"/>
            <a:ext cx="1908705" cy="127402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80588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第二部分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3216265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相关研究方案</a:t>
            </a:r>
            <a:endParaRPr lang="zh-CN" altLang="en-US" sz="40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6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理论分析</a:t>
            </a:r>
            <a:endParaRPr lang="zh-CN" altLang="en-US" sz="32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23" name="文本框 26"/>
          <p:cNvSpPr txBox="1"/>
          <p:nvPr/>
        </p:nvSpPr>
        <p:spPr>
          <a:xfrm>
            <a:off x="621278" y="1419622"/>
            <a:ext cx="6908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9" name="文本框 26"/>
          <p:cNvSpPr txBox="1"/>
          <p:nvPr/>
        </p:nvSpPr>
        <p:spPr>
          <a:xfrm>
            <a:off x="611560" y="2067694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XXXXXXXXXXXXXXXXXXXXXXXXXXXXXXXXXXXXXXXXXXXXXXXX XXXXXXXXXXXXXXXXXXXXXXXX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数据采集</a:t>
            </a:r>
            <a:endParaRPr lang="zh-CN" altLang="en-US" sz="3200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0" name="椭圆 9"/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8" name="文本框 26"/>
          <p:cNvSpPr txBox="1"/>
          <p:nvPr/>
        </p:nvSpPr>
        <p:spPr>
          <a:xfrm>
            <a:off x="611560" y="1059582"/>
            <a:ext cx="77768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设备布置：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要求：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数据收集：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tags/tag1.xml><?xml version="1.0" encoding="utf-8"?>
<p:tagLst xmlns:p="http://schemas.openxmlformats.org/presentationml/2006/main">
  <p:tag name="ISPRING_PRESENTATION_TITLE" val="毕业论文答辩PPT.p"/>
  <p:tag name="KSO_WPP_MARK_KEY" val="57594d9e-5e84-46b8-8040-cf9a8c302dbf"/>
  <p:tag name="COMMONDATA" val="eyJoZGlkIjoiMzZjZTQ5ZmNiNzg2ZDRmMGI1Yzc5N2E3OWUxMWYyMDg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1157</Words>
  <Application>WPS 演示</Application>
  <PresentationFormat>全屏显示(16:9)</PresentationFormat>
  <Paragraphs>164</Paragraphs>
  <Slides>15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Calibri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毕业论文答辩PPT.p</dc:title>
  <dc:creator/>
  <cp:lastModifiedBy>滕琳</cp:lastModifiedBy>
  <cp:revision>2</cp:revision>
  <dcterms:created xsi:type="dcterms:W3CDTF">2017-04-17T14:29:00Z</dcterms:created>
  <dcterms:modified xsi:type="dcterms:W3CDTF">2022-10-28T10:49:18Z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8449F540440447DB9B19E73CCCF158CE</vt:lpwstr>
  </property>
  <property fmtid="{D5CDD505-2E9C-101B-9397-08002B2CF9AE}" pid="3" name="KSOProductBuildVer">
    <vt:lpwstr>2052-11.1.0.12132</vt:lpwstr>
  </property>
</Properties>
</file>