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6"/>
  </p:notesMasterIdLst>
  <p:sldIdLst>
    <p:sldId id="283" r:id="rId4"/>
    <p:sldId id="282" r:id="rId5"/>
    <p:sldId id="312" r:id="rId7"/>
    <p:sldId id="308" r:id="rId8"/>
    <p:sldId id="313" r:id="rId9"/>
    <p:sldId id="314" r:id="rId10"/>
    <p:sldId id="316" r:id="rId11"/>
    <p:sldId id="286" r:id="rId12"/>
    <p:sldId id="315" r:id="rId13"/>
    <p:sldId id="317" r:id="rId14"/>
    <p:sldId id="318" r:id="rId15"/>
    <p:sldId id="319" r:id="rId16"/>
    <p:sldId id="310" r:id="rId17"/>
    <p:sldId id="320" r:id="rId18"/>
    <p:sldId id="332" r:id="rId19"/>
    <p:sldId id="333" r:id="rId20"/>
    <p:sldId id="331" r:id="rId21"/>
    <p:sldId id="334" r:id="rId22"/>
    <p:sldId id="330" r:id="rId23"/>
    <p:sldId id="321" r:id="rId24"/>
    <p:sldId id="322" r:id="rId25"/>
    <p:sldId id="323" r:id="rId26"/>
    <p:sldId id="324" r:id="rId27"/>
    <p:sldId id="305" r:id="rId28"/>
  </p:sldIdLst>
  <p:sldSz cx="12192000" cy="6858000"/>
  <p:notesSz cx="6858000" cy="9144000"/>
  <p:custDataLst>
    <p:tags r:id="rId3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2A6C"/>
    <a:srgbClr val="44546A"/>
    <a:srgbClr val="ED7D31"/>
    <a:srgbClr val="EC6C45"/>
    <a:srgbClr val="AF395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D5D866-21FD-475E-8EC7-EAEDDA05492D}" styleName="{96a5a69e-e2c1-4257-9d08-7c964cdb7bb0}">
    <a:wholeTbl>
      <a:tcTxStyle>
        <a:fontRef idx="none">
          <a:prstClr val="black"/>
        </a:fontRef>
      </a:tcTxStyle>
      <a:tcStyle>
        <a:tcBdr>
          <a:left>
            <a:ln w="9525" cmpd="sng">
              <a:solidFill>
                <a:srgbClr val="E4E4E4"/>
              </a:solidFill>
            </a:ln>
          </a:left>
          <a:right>
            <a:ln w="9525" cmpd="sng">
              <a:solidFill>
                <a:srgbClr val="E4E4E4"/>
              </a:solidFill>
            </a:ln>
          </a:right>
          <a:top>
            <a:ln w="9525" cmpd="sng">
              <a:solidFill>
                <a:srgbClr val="E4E4E4"/>
              </a:solidFill>
            </a:ln>
          </a:top>
          <a:bottom>
            <a:ln w="9525" cmpd="sng">
              <a:solidFill>
                <a:srgbClr val="E4E4E4"/>
              </a:solidFill>
            </a:ln>
          </a:bottom>
          <a:insideH>
            <a:ln w="9525" cmpd="sng">
              <a:solidFill>
                <a:srgbClr val="E4E4E4"/>
              </a:solidFill>
            </a:ln>
          </a:insideH>
          <a:insideV>
            <a:ln w="9525" cmpd="sng">
              <a:solidFill>
                <a:srgbClr val="E4E4E4"/>
              </a:solidFill>
            </a:ln>
          </a:insideV>
        </a:tcBdr>
        <a:fill>
          <a:solidFill>
            <a:srgbClr val="FFFFFF"/>
          </a:solidFill>
        </a:fill>
      </a:tcStyle>
    </a:wholeTbl>
    <a:lastRow>
      <a:tcTxStyle>
        <a:fontRef idx="none">
          <a:prstClr val="black"/>
        </a:fontRef>
      </a:tcTxStyle>
      <a:tcStyle>
        <a:tcBdr>
          <a:top>
            <a:ln w="28575" cmpd="sng">
              <a:solidFill>
                <a:srgbClr val="4684D3"/>
              </a:solidFill>
            </a:ln>
          </a:top>
        </a:tcBdr>
        <a:fill>
          <a:solidFill>
            <a:srgbClr val="EEEEEE"/>
          </a:solidFill>
        </a:fill>
      </a:tcStyle>
    </a:lastRow>
    <a:firstRow>
      <a:tcTxStyle>
        <a:fontRef idx="none">
          <a:prstClr val="black"/>
        </a:fontRef>
      </a:tcTxStyle>
      <a:tcStyle>
        <a:tcBdr>
          <a:left>
            <a:ln w="9525" cmpd="sng">
              <a:solidFill>
                <a:srgbClr val="E4E4E4"/>
              </a:solidFill>
            </a:ln>
          </a:left>
          <a:right>
            <a:ln w="9525" cmpd="sng">
              <a:solidFill>
                <a:srgbClr val="E4E4E4"/>
              </a:solidFill>
            </a:ln>
          </a:right>
          <a:top>
            <a:ln w="9525" cmpd="sng">
              <a:solidFill>
                <a:srgbClr val="E4E4E4"/>
              </a:solidFill>
            </a:ln>
          </a:top>
          <a:bottom>
            <a:ln w="9525" cmpd="sng">
              <a:solidFill>
                <a:srgbClr val="E4E4E4"/>
              </a:solidFill>
            </a:ln>
          </a:bottom>
          <a:insideH>
            <a:ln w="9525" cmpd="sng">
              <a:solidFill>
                <a:srgbClr val="E4E4E4"/>
              </a:solidFill>
            </a:ln>
          </a:insideH>
          <a:insideV>
            <a:ln w="9525" cmpd="sng">
              <a:solidFill>
                <a:srgbClr val="E4E4E4"/>
              </a:solidFill>
            </a:ln>
          </a:insideV>
        </a:tcBdr>
        <a:fill>
          <a:solidFill>
            <a:srgbClr val="4684D3"/>
          </a:solidFill>
        </a:fill>
      </a:tcStyle>
    </a:firstRow>
  </a:tblStyle>
  <a:tblStyle styleId="{B870D84C-EF31-4E5A-AC50-0331583BA98F}" styleName="{1c11e0ce-8795-4a8a-8479-611ce8434d9d}">
    <a:wholeTbl>
      <a:tcTxStyle>
        <a:fontRef idx="none">
          <a:prstClr val="black"/>
        </a:fontRef>
      </a:tcTxStyle>
      <a:tcStyle>
        <a:tcBdr>
          <a:bottom>
            <a:ln w="38100" cmpd="sng">
              <a:solidFill>
                <a:srgbClr val="0F4C81"/>
              </a:solidFill>
            </a:ln>
          </a:bottom>
        </a:tcBdr>
        <a:fill>
          <a:solidFill>
            <a:srgbClr val="FFFFFF"/>
          </a:solidFill>
        </a:fill>
      </a:tcStyle>
    </a:wholeTbl>
    <a:band1H>
      <a:tcTxStyle>
        <a:fontRef idx="none">
          <a:prstClr val="black"/>
        </a:fontRef>
      </a:tcTxStyle>
      <a:tcStyle>
        <a:tcBdr>
          <a:insideV>
            <a:ln w="12700" cmpd="sng">
              <a:solidFill>
                <a:srgbClr val="FFFFFF"/>
              </a:solidFill>
            </a:ln>
          </a:insideV>
        </a:tcBdr>
        <a:fill>
          <a:solidFill>
            <a:srgbClr val="FFFFFF"/>
          </a:solidFill>
        </a:fill>
      </a:tcStyle>
    </a:band1H>
    <a:band2H>
      <a:tcTxStyle>
        <a:fontRef idx="none">
          <a:prstClr val="black"/>
        </a:fontRef>
      </a:tcTxStyle>
      <a:tcStyle>
        <a:tcBdr>
          <a:insideV>
            <a:ln w="12700" cmpd="sng">
              <a:solidFill>
                <a:srgbClr val="FFFFFF"/>
              </a:solidFill>
            </a:ln>
          </a:insideV>
        </a:tcBdr>
        <a:fill>
          <a:solidFill>
            <a:srgbClr val="F8F8F8"/>
          </a:solidFill>
        </a:fill>
      </a:tcStyle>
    </a:band2H>
    <a:firstRow>
      <a:tcTxStyle>
        <a:fontRef idx="none">
          <a:prstClr val="black"/>
        </a:fontRef>
      </a:tcTxStyle>
      <a:tcStyle>
        <a:tcBdr>
          <a:insideV>
            <a:ln w="12700" cmpd="sng">
              <a:solidFill>
                <a:srgbClr val="FFFFFF"/>
              </a:solidFill>
            </a:ln>
          </a:insideV>
        </a:tcBdr>
        <a:fill>
          <a:solidFill>
            <a:srgbClr val="0F4C81"/>
          </a:solidFill>
        </a:fill>
      </a:tcStyle>
    </a:firstRow>
  </a:tblStyle>
  <a:tblStyle styleId="{A355C204-6FE1-49F2-90F8-D6652FBEB877}" styleName="{e542d831-374a-44cb-814a-449f3ee2df6f}">
    <a:wholeTbl>
      <a:tcTxStyle>
        <a:fontRef idx="none">
          <a:prstClr val="black"/>
        </a:fontRef>
      </a:tcTxStyle>
      <a:tcStyle>
        <a:tcBdr>
          <a:bottom>
            <a:ln w="38100" cmpd="sng">
              <a:solidFill>
                <a:srgbClr val="949CAF"/>
              </a:solidFill>
            </a:ln>
          </a:bottom>
        </a:tcBdr>
        <a:fill>
          <a:solidFill>
            <a:srgbClr val="FFFFFF"/>
          </a:solidFill>
        </a:fill>
      </a:tcStyle>
    </a:wholeTbl>
    <a:band1H>
      <a:tcTxStyle>
        <a:fontRef idx="none">
          <a:prstClr val="black"/>
        </a:fontRef>
      </a:tcTxStyle>
      <a:tcStyle>
        <a:tcBdr/>
        <a:fill>
          <a:solidFill>
            <a:srgbClr val="FFFFFF"/>
          </a:solidFill>
        </a:fill>
      </a:tcStyle>
    </a:band1H>
    <a:band2H>
      <a:tcTxStyle>
        <a:fontRef idx="none">
          <a:prstClr val="black"/>
        </a:fontRef>
      </a:tcTxStyle>
      <a:tcStyle>
        <a:tcBdr/>
        <a:fill>
          <a:solidFill>
            <a:srgbClr val="F6F6F6"/>
          </a:solidFill>
        </a:fill>
      </a:tcStyle>
    </a:band2H>
    <a:firstRow>
      <a:tcTxStyle>
        <a:fontRef idx="none">
          <a:prstClr val="black"/>
        </a:fontRef>
      </a:tcTxStyle>
      <a:tcStyle>
        <a:tcBdr>
          <a:insideV>
            <a:ln w="12700" cmpd="sng">
              <a:solidFill>
                <a:srgbClr val="FFFFFF"/>
              </a:solidFill>
            </a:ln>
          </a:insideV>
        </a:tcBdr>
        <a:fill>
          <a:solidFill>
            <a:srgbClr val="949CAF"/>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8477" autoAdjust="0"/>
  </p:normalViewPr>
  <p:slideViewPr>
    <p:cSldViewPr snapToGrid="0">
      <p:cViewPr>
        <p:scale>
          <a:sx n="75" d="100"/>
          <a:sy n="75" d="100"/>
        </p:scale>
        <p:origin x="688" y="116"/>
      </p:cViewPr>
      <p:guideLst>
        <p:guide orient="horz" pos="2160"/>
        <p:guide pos="379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2" Type="http://schemas.openxmlformats.org/officeDocument/2006/relationships/tags" Target="tags/tag5.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Master" Target="slideMasters/slideMaster2.xml"/><Relationship Id="rId29" Type="http://schemas.openxmlformats.org/officeDocument/2006/relationships/presProps" Target="presProps.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C8C0F1-C9F6-4EC6-9D23-112A931D2F77}"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6886BA-A652-453B-A47D-AEA5354F9E9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16886BA-A652-453B-A47D-AEA5354F9E9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www.1ppt.com/xiazai/"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1600203"/>
            <a:ext cx="10972800" cy="4525963"/>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609600" y="6356353"/>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3"/>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3"/>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41"/>
            <a:ext cx="2743200" cy="5851525"/>
          </a:xfrm>
          <a:prstGeom prst="rect">
            <a:avLst/>
          </a:prstGeo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274641"/>
            <a:ext cx="8026400" cy="5851525"/>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609600" y="6356353"/>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3"/>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3"/>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_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
        <p:nvSpPr>
          <p:cNvPr id="11" name="TextBox 10"/>
          <p:cNvSpPr txBox="1"/>
          <p:nvPr userDrawn="1"/>
        </p:nvSpPr>
        <p:spPr>
          <a:xfrm>
            <a:off x="2691476" y="6739570"/>
            <a:ext cx="1224136"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a:ln>
                  <a:noFill/>
                </a:ln>
                <a:solidFill>
                  <a:prstClr val="black"/>
                </a:solidFill>
                <a:effectLst/>
                <a:uLnTx/>
                <a:uFillTx/>
                <a:hlinkClick r:id="rId2"/>
              </a:rPr>
              <a:t>PPT</a:t>
            </a:r>
            <a:r>
              <a:rPr kumimoji="0" lang="zh-CN" altLang="en-US" sz="100" b="0" i="0" u="none" strike="noStrike" kern="0" cap="none" spc="0" normalizeH="0" baseline="0" noProof="0" dirty="0">
                <a:ln>
                  <a:noFill/>
                </a:ln>
                <a:solidFill>
                  <a:prstClr val="black"/>
                </a:solidFill>
                <a:effectLst/>
                <a:uLnTx/>
                <a:uFillTx/>
                <a:hlinkClick r:id="rId2"/>
              </a:rPr>
              <a:t>下载</a:t>
            </a:r>
            <a:r>
              <a:rPr kumimoji="0" lang="zh-CN" altLang="en-US" sz="100" b="0" i="0" u="none" strike="noStrike" kern="0" cap="none" spc="0" normalizeH="0" baseline="0" noProof="0" dirty="0">
                <a:ln>
                  <a:noFill/>
                </a:ln>
                <a:solidFill>
                  <a:prstClr val="black"/>
                </a:solidFill>
                <a:effectLst/>
                <a:uLnTx/>
                <a:uFillTx/>
              </a:rPr>
              <a:t> </a:t>
            </a:r>
            <a:r>
              <a:rPr kumimoji="0" lang="en-US" altLang="zh-CN" sz="100" b="0" i="0" u="none" strike="noStrike" kern="0" cap="none" spc="0" normalizeH="0" baseline="0" noProof="0" dirty="0">
                <a:ln>
                  <a:noFill/>
                </a:ln>
                <a:solidFill>
                  <a:prstClr val="black"/>
                </a:solidFill>
                <a:effectLst/>
                <a:uLnTx/>
                <a:uFillTx/>
              </a:rPr>
              <a:t>http://www.1ppt.com/xiazai/</a:t>
            </a:r>
            <a:endParaRPr kumimoji="0" lang="en-US" altLang="zh-CN" sz="100" b="0" i="0" u="none" strike="noStrike" kern="0" cap="none" spc="0" normalizeH="0" baseline="0" noProof="0" dirty="0">
              <a:ln>
                <a:noFill/>
              </a:ln>
              <a:solidFill>
                <a:prstClr val="black"/>
              </a:solidFill>
              <a:effectLst/>
              <a:uLnTx/>
              <a:uFillTx/>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4" Type="http://schemas.openxmlformats.org/officeDocument/2006/relationships/theme" Target="../theme/theme2.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5" Type="http://schemas.openxmlformats.org/officeDocument/2006/relationships/notesSlide" Target="../notesSlides/notesSlide10.xml"/><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5" Type="http://schemas.openxmlformats.org/officeDocument/2006/relationships/notesSlide" Target="../notesSlides/notesSlide13.xml"/><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4.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tags" Target="../tags/tag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5" Type="http://schemas.openxmlformats.org/officeDocument/2006/relationships/notesSlide" Target="../notesSlides/notesSlide15.xml"/><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4.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screen"/>
          <a:srcRect t="-11722"/>
          <a:stretch>
            <a:fillRect/>
          </a:stretch>
        </p:blipFill>
        <p:spPr>
          <a:xfrm>
            <a:off x="7018649" y="-744817"/>
            <a:ext cx="6533533" cy="7627500"/>
          </a:xfrm>
          <a:prstGeom prst="parallelogram">
            <a:avLst>
              <a:gd name="adj" fmla="val 53039"/>
            </a:avLst>
          </a:prstGeom>
        </p:spPr>
      </p:pic>
      <p:sp>
        <p:nvSpPr>
          <p:cNvPr id="38" name="任意多边形: 形状 37"/>
          <p:cNvSpPr/>
          <p:nvPr/>
        </p:nvSpPr>
        <p:spPr>
          <a:xfrm flipH="1">
            <a:off x="10285416" y="4514756"/>
            <a:ext cx="2347859" cy="2336800"/>
          </a:xfrm>
          <a:custGeom>
            <a:avLst/>
            <a:gdLst>
              <a:gd name="connsiteX0" fmla="*/ 1494440 w 2574608"/>
              <a:gd name="connsiteY0" fmla="*/ 0 h 2896510"/>
              <a:gd name="connsiteX1" fmla="*/ 0 w 2574608"/>
              <a:gd name="connsiteY1" fmla="*/ 2896510 h 2896510"/>
              <a:gd name="connsiteX2" fmla="*/ 2574608 w 2574608"/>
              <a:gd name="connsiteY2" fmla="*/ 2896510 h 2896510"/>
              <a:gd name="connsiteX3" fmla="*/ 1369060 w 2574608"/>
              <a:gd name="connsiteY3" fmla="*/ 243012 h 2896510"/>
              <a:gd name="connsiteX0-1" fmla="*/ 1494440 w 2574608"/>
              <a:gd name="connsiteY0-2" fmla="*/ 0 h 2896510"/>
              <a:gd name="connsiteX1-3" fmla="*/ 0 w 2574608"/>
              <a:gd name="connsiteY1-4" fmla="*/ 2896510 h 2896510"/>
              <a:gd name="connsiteX2-5" fmla="*/ 2574608 w 2574608"/>
              <a:gd name="connsiteY2-6" fmla="*/ 2896510 h 2896510"/>
              <a:gd name="connsiteX3-7" fmla="*/ 1324610 w 2574608"/>
              <a:gd name="connsiteY3-8" fmla="*/ 334029 h 2896510"/>
              <a:gd name="connsiteX4" fmla="*/ 1494440 w 2574608"/>
              <a:gd name="connsiteY4" fmla="*/ 0 h 2896510"/>
              <a:gd name="connsiteX0-9" fmla="*/ 1350513 w 2600511"/>
              <a:gd name="connsiteY0-10" fmla="*/ 0 h 2562481"/>
              <a:gd name="connsiteX1-11" fmla="*/ 25903 w 2600511"/>
              <a:gd name="connsiteY1-12" fmla="*/ 2562481 h 2562481"/>
              <a:gd name="connsiteX2-13" fmla="*/ 2600511 w 2600511"/>
              <a:gd name="connsiteY2-14" fmla="*/ 2562481 h 2562481"/>
              <a:gd name="connsiteX3-15" fmla="*/ 1350513 w 2600511"/>
              <a:gd name="connsiteY3-16" fmla="*/ 0 h 2562481"/>
              <a:gd name="connsiteX0-17" fmla="*/ 1347738 w 2597736"/>
              <a:gd name="connsiteY0-18" fmla="*/ 0 h 2562481"/>
              <a:gd name="connsiteX1-19" fmla="*/ 23128 w 2597736"/>
              <a:gd name="connsiteY1-20" fmla="*/ 2562481 h 2562481"/>
              <a:gd name="connsiteX2-21" fmla="*/ 2597736 w 2597736"/>
              <a:gd name="connsiteY2-22" fmla="*/ 2562481 h 2562481"/>
              <a:gd name="connsiteX3-23" fmla="*/ 1347738 w 2597736"/>
              <a:gd name="connsiteY3-24" fmla="*/ 0 h 2562481"/>
              <a:gd name="connsiteX0-25" fmla="*/ 1324610 w 2574608"/>
              <a:gd name="connsiteY0-26" fmla="*/ 0 h 2562481"/>
              <a:gd name="connsiteX1-27" fmla="*/ 0 w 2574608"/>
              <a:gd name="connsiteY1-28" fmla="*/ 2562481 h 2562481"/>
              <a:gd name="connsiteX2-29" fmla="*/ 2574608 w 2574608"/>
              <a:gd name="connsiteY2-30" fmla="*/ 2562481 h 2562481"/>
              <a:gd name="connsiteX3-31" fmla="*/ 1324610 w 2574608"/>
              <a:gd name="connsiteY3-32" fmla="*/ 0 h 2562481"/>
              <a:gd name="connsiteX0-33" fmla="*/ 1324610 w 2574608"/>
              <a:gd name="connsiteY0-34" fmla="*/ 0 h 2562481"/>
              <a:gd name="connsiteX1-35" fmla="*/ 0 w 2574608"/>
              <a:gd name="connsiteY1-36" fmla="*/ 2562481 h 2562481"/>
              <a:gd name="connsiteX2-37" fmla="*/ 2574608 w 2574608"/>
              <a:gd name="connsiteY2-38" fmla="*/ 2562481 h 2562481"/>
              <a:gd name="connsiteX3-39" fmla="*/ 1324610 w 2574608"/>
              <a:gd name="connsiteY3-40" fmla="*/ 0 h 2562481"/>
            </a:gdLst>
            <a:ahLst/>
            <a:cxnLst>
              <a:cxn ang="0">
                <a:pos x="connsiteX0-1" y="connsiteY0-2"/>
              </a:cxn>
              <a:cxn ang="0">
                <a:pos x="connsiteX1-3" y="connsiteY1-4"/>
              </a:cxn>
              <a:cxn ang="0">
                <a:pos x="connsiteX2-5" y="connsiteY2-6"/>
              </a:cxn>
              <a:cxn ang="0">
                <a:pos x="connsiteX3-7" y="connsiteY3-8"/>
              </a:cxn>
            </a:cxnLst>
            <a:rect l="l" t="t" r="r" b="b"/>
            <a:pathLst>
              <a:path w="2574608" h="2562481">
                <a:moveTo>
                  <a:pt x="1324610" y="0"/>
                </a:moveTo>
                <a:cubicBezTo>
                  <a:pt x="1087067" y="448733"/>
                  <a:pt x="219234" y="2122701"/>
                  <a:pt x="0" y="2562481"/>
                </a:cubicBezTo>
                <a:lnTo>
                  <a:pt x="2574608" y="2562481"/>
                </a:lnTo>
                <a:lnTo>
                  <a:pt x="1324610"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39" name="任意多边形: 形状 38"/>
          <p:cNvSpPr/>
          <p:nvPr/>
        </p:nvSpPr>
        <p:spPr>
          <a:xfrm flipH="1">
            <a:off x="6354217" y="4105162"/>
            <a:ext cx="2961700" cy="5555042"/>
          </a:xfrm>
          <a:custGeom>
            <a:avLst/>
            <a:gdLst>
              <a:gd name="connsiteX0" fmla="*/ 2048673 w 3593458"/>
              <a:gd name="connsiteY0" fmla="*/ 0 h 6196996"/>
              <a:gd name="connsiteX1" fmla="*/ 0 w 3593458"/>
              <a:gd name="connsiteY1" fmla="*/ 3543498 h 6196996"/>
              <a:gd name="connsiteX2" fmla="*/ 1350896 w 3593458"/>
              <a:gd name="connsiteY2" fmla="*/ 6196996 h 6196996"/>
              <a:gd name="connsiteX3" fmla="*/ 1764971 w 3593458"/>
              <a:gd name="connsiteY3" fmla="*/ 6196996 h 6196996"/>
              <a:gd name="connsiteX4" fmla="*/ 3593458 w 3593458"/>
              <a:gd name="connsiteY4" fmla="*/ 3034345 h 6196996"/>
              <a:gd name="connsiteX0-1" fmla="*/ 2100739 w 3645524"/>
              <a:gd name="connsiteY0-2" fmla="*/ 0 h 6196996"/>
              <a:gd name="connsiteX1-3" fmla="*/ 0 w 3645524"/>
              <a:gd name="connsiteY1-4" fmla="*/ 3624810 h 6196996"/>
              <a:gd name="connsiteX2-5" fmla="*/ 1402962 w 3645524"/>
              <a:gd name="connsiteY2-6" fmla="*/ 6196996 h 6196996"/>
              <a:gd name="connsiteX3-7" fmla="*/ 1817037 w 3645524"/>
              <a:gd name="connsiteY3-8" fmla="*/ 6196996 h 6196996"/>
              <a:gd name="connsiteX4-9" fmla="*/ 3645524 w 3645524"/>
              <a:gd name="connsiteY4-10" fmla="*/ 3034345 h 6196996"/>
              <a:gd name="connsiteX5" fmla="*/ 2100739 w 3645524"/>
              <a:gd name="connsiteY5" fmla="*/ 0 h 6196996"/>
              <a:gd name="connsiteX0-11" fmla="*/ 2043466 w 3645524"/>
              <a:gd name="connsiteY0-12" fmla="*/ 0 h 6097098"/>
              <a:gd name="connsiteX1-13" fmla="*/ 0 w 3645524"/>
              <a:gd name="connsiteY1-14" fmla="*/ 3524912 h 6097098"/>
              <a:gd name="connsiteX2-15" fmla="*/ 1402962 w 3645524"/>
              <a:gd name="connsiteY2-16" fmla="*/ 6097098 h 6097098"/>
              <a:gd name="connsiteX3-17" fmla="*/ 1817037 w 3645524"/>
              <a:gd name="connsiteY3-18" fmla="*/ 6097098 h 6097098"/>
              <a:gd name="connsiteX4-19" fmla="*/ 3645524 w 3645524"/>
              <a:gd name="connsiteY4-20" fmla="*/ 2934447 h 6097098"/>
              <a:gd name="connsiteX5-21" fmla="*/ 2043466 w 3645524"/>
              <a:gd name="connsiteY5-22" fmla="*/ 0 h 609709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3645524" h="6097098">
                <a:moveTo>
                  <a:pt x="2043466" y="0"/>
                </a:moveTo>
                <a:lnTo>
                  <a:pt x="0" y="3524912"/>
                </a:lnTo>
                <a:lnTo>
                  <a:pt x="1402962" y="6097098"/>
                </a:lnTo>
                <a:lnTo>
                  <a:pt x="1817037" y="6097098"/>
                </a:lnTo>
                <a:lnTo>
                  <a:pt x="3645524" y="2934447"/>
                </a:lnTo>
                <a:lnTo>
                  <a:pt x="2043466"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3" name="任意多边形: 形状 42"/>
          <p:cNvSpPr/>
          <p:nvPr/>
        </p:nvSpPr>
        <p:spPr>
          <a:xfrm flipH="1">
            <a:off x="6634011" y="0"/>
            <a:ext cx="3075901" cy="3404021"/>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4" name="任意多边形: 形状 43"/>
          <p:cNvSpPr/>
          <p:nvPr/>
        </p:nvSpPr>
        <p:spPr>
          <a:xfrm flipV="1">
            <a:off x="-1171163" y="3972465"/>
            <a:ext cx="2629697" cy="2910218"/>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7" name="文本框 46"/>
          <p:cNvSpPr txBox="1"/>
          <p:nvPr/>
        </p:nvSpPr>
        <p:spPr>
          <a:xfrm>
            <a:off x="337820" y="1684655"/>
            <a:ext cx="6915150" cy="2061210"/>
          </a:xfrm>
          <a:prstGeom prst="rect">
            <a:avLst/>
          </a:prstGeom>
          <a:noFill/>
        </p:spPr>
        <p:txBody>
          <a:bodyPr wrap="square" rtlCol="0">
            <a:spAutoFit/>
          </a:bodyPr>
          <a:lstStyle/>
          <a:p>
            <a:endParaRPr lang="zh-CN" altLang="en-US" sz="3200" b="1" dirty="0">
              <a:solidFill>
                <a:srgbClr val="0A2A6C"/>
              </a:solidFill>
              <a:cs typeface="+mn-ea"/>
              <a:sym typeface="+mn-ea"/>
            </a:endParaRPr>
          </a:p>
          <a:p>
            <a:pPr algn="ctr"/>
            <a:r>
              <a:rPr lang="zh-CN" altLang="en-US" sz="3200" b="1" dirty="0">
                <a:solidFill>
                  <a:srgbClr val="0A2A6C"/>
                </a:solidFill>
                <a:cs typeface="+mn-ea"/>
                <a:sym typeface="+mn-ea"/>
              </a:rPr>
              <a:t>浙江大学国际组织精英人才培养计划</a:t>
            </a:r>
            <a:endParaRPr lang="zh-CN" altLang="en-US" sz="3200" b="1" dirty="0">
              <a:solidFill>
                <a:srgbClr val="0A2A6C"/>
              </a:solidFill>
              <a:cs typeface="+mn-ea"/>
              <a:sym typeface="+mn-ea"/>
            </a:endParaRPr>
          </a:p>
          <a:p>
            <a:pPr algn="ctr"/>
            <a:endParaRPr lang="zh-CN" altLang="en-US" sz="3200" b="1" dirty="0">
              <a:solidFill>
                <a:srgbClr val="0A2A6C"/>
              </a:solidFill>
              <a:cs typeface="+mn-ea"/>
              <a:sym typeface="+mn-ea"/>
            </a:endParaRPr>
          </a:p>
          <a:p>
            <a:pPr algn="ctr"/>
            <a:r>
              <a:rPr lang="zh-CN" altLang="en-US" sz="3200" b="1" dirty="0">
                <a:solidFill>
                  <a:srgbClr val="0A2A6C"/>
                </a:solidFill>
                <a:cs typeface="+mn-ea"/>
                <a:sym typeface="+mn-lt"/>
              </a:rPr>
              <a:t>项目介绍</a:t>
            </a:r>
            <a:endParaRPr lang="zh-CN" altLang="en-US" sz="3200" b="1" dirty="0">
              <a:solidFill>
                <a:srgbClr val="0A2A6C"/>
              </a:solidFill>
              <a:cs typeface="+mn-ea"/>
              <a:sym typeface="+mn-lt"/>
            </a:endParaRPr>
          </a:p>
        </p:txBody>
      </p:sp>
      <p:grpSp>
        <p:nvGrpSpPr>
          <p:cNvPr id="6" name="组合 5"/>
          <p:cNvGrpSpPr/>
          <p:nvPr/>
        </p:nvGrpSpPr>
        <p:grpSpPr>
          <a:xfrm>
            <a:off x="337551" y="218113"/>
            <a:ext cx="1870914" cy="962028"/>
            <a:chOff x="337551" y="218113"/>
            <a:chExt cx="1870914" cy="962028"/>
          </a:xfrm>
        </p:grpSpPr>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171" r="14960"/>
            <a:stretch>
              <a:fillRect/>
            </a:stretch>
          </p:blipFill>
          <p:spPr bwMode="auto">
            <a:xfrm>
              <a:off x="337551" y="218113"/>
              <a:ext cx="935457" cy="962028"/>
            </a:xfrm>
            <a:prstGeom prst="rect">
              <a:avLst/>
            </a:prstGeom>
            <a:noFill/>
            <a:extLst>
              <a:ext uri="{909E8E84-426E-40DD-AFC4-6F175D3DCCD1}">
                <a14:hiddenFill xmlns:a14="http://schemas.microsoft.com/office/drawing/2010/main">
                  <a:solidFill>
                    <a:srgbClr val="FFFFFF"/>
                  </a:solidFill>
                </a14:hiddenFill>
              </a:ext>
            </a:extLst>
          </p:spPr>
        </p:pic>
        <p:pic>
          <p:nvPicPr>
            <p:cNvPr id="5" name="图片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3008" y="260630"/>
              <a:ext cx="935457" cy="919511"/>
            </a:xfrm>
            <a:prstGeom prst="rect">
              <a:avLst/>
            </a:prstGeom>
          </p:spPr>
        </p:pic>
      </p:grpSp>
      <p:sp>
        <p:nvSpPr>
          <p:cNvPr id="2" name="文本框 1"/>
          <p:cNvSpPr txBox="1"/>
          <p:nvPr/>
        </p:nvSpPr>
        <p:spPr>
          <a:xfrm>
            <a:off x="2350770" y="514350"/>
            <a:ext cx="4526280" cy="368300"/>
          </a:xfrm>
          <a:prstGeom prst="rect">
            <a:avLst/>
          </a:prstGeom>
          <a:noFill/>
        </p:spPr>
        <p:txBody>
          <a:bodyPr wrap="none" rtlCol="0" anchor="t">
            <a:spAutoFit/>
          </a:bodyPr>
          <a:p>
            <a:r>
              <a:rPr lang="zh-CN" altLang="en-US" b="1" dirty="0">
                <a:solidFill>
                  <a:srgbClr val="0A2A6C"/>
                </a:solidFill>
                <a:cs typeface="+mn-ea"/>
                <a:sym typeface="+mn-ea"/>
              </a:rPr>
              <a:t>国家留学基金委国际组织后备人才培养项目</a:t>
            </a:r>
            <a:endParaRPr lang="zh-CN" altLang="en-US"/>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grpId="0" nodeType="with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1000" fill="hold"/>
                                        <p:tgtEl>
                                          <p:spTgt spid="44"/>
                                        </p:tgtEl>
                                        <p:attrNameLst>
                                          <p:attrName>ppt_x</p:attrName>
                                        </p:attrNameLst>
                                      </p:cBhvr>
                                      <p:tavLst>
                                        <p:tav tm="0">
                                          <p:val>
                                            <p:strVal val="0-#ppt_w/2"/>
                                          </p:val>
                                        </p:tav>
                                        <p:tav tm="100000">
                                          <p:val>
                                            <p:strVal val="#ppt_x"/>
                                          </p:val>
                                        </p:tav>
                                      </p:tavLst>
                                    </p:anim>
                                    <p:anim calcmode="lin" valueType="num">
                                      <p:cBhvr additive="base">
                                        <p:cTn id="8" dur="1000" fill="hold"/>
                                        <p:tgtEl>
                                          <p:spTgt spid="44"/>
                                        </p:tgtEl>
                                        <p:attrNameLst>
                                          <p:attrName>ppt_y</p:attrName>
                                        </p:attrNameLst>
                                      </p:cBhvr>
                                      <p:tavLst>
                                        <p:tav tm="0">
                                          <p:val>
                                            <p:strVal val="1+#ppt_h/2"/>
                                          </p:val>
                                        </p:tav>
                                        <p:tav tm="100000">
                                          <p:val>
                                            <p:strVal val="#ppt_y"/>
                                          </p:val>
                                        </p:tav>
                                      </p:tavLst>
                                    </p:anim>
                                  </p:childTnLst>
                                </p:cTn>
                              </p:par>
                              <p:par>
                                <p:cTn id="9" presetID="22" presetClass="entr" presetSubtype="4" fill="hold" grpId="0" nodeType="with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wipe(down)">
                                      <p:cBhvr>
                                        <p:cTn id="11" dur="500"/>
                                        <p:tgtEl>
                                          <p:spTgt spid="39"/>
                                        </p:tgtEl>
                                      </p:cBhvr>
                                    </p:animEffect>
                                  </p:childTnLst>
                                </p:cTn>
                              </p:par>
                              <p:par>
                                <p:cTn id="12" presetID="2" presetClass="entr" presetSubtype="1" decel="100000" fill="hold" grpId="0" nodeType="withEffect">
                                  <p:stCondLst>
                                    <p:cond delay="750"/>
                                  </p:stCondLst>
                                  <p:childTnLst>
                                    <p:set>
                                      <p:cBhvr>
                                        <p:cTn id="13" dur="1" fill="hold">
                                          <p:stCondLst>
                                            <p:cond delay="0"/>
                                          </p:stCondLst>
                                        </p:cTn>
                                        <p:tgtEl>
                                          <p:spTgt spid="43"/>
                                        </p:tgtEl>
                                        <p:attrNameLst>
                                          <p:attrName>style.visibility</p:attrName>
                                        </p:attrNameLst>
                                      </p:cBhvr>
                                      <p:to>
                                        <p:strVal val="visible"/>
                                      </p:to>
                                    </p:set>
                                    <p:anim calcmode="lin" valueType="num">
                                      <p:cBhvr additive="base">
                                        <p:cTn id="14" dur="1000" fill="hold"/>
                                        <p:tgtEl>
                                          <p:spTgt spid="43"/>
                                        </p:tgtEl>
                                        <p:attrNameLst>
                                          <p:attrName>ppt_x</p:attrName>
                                        </p:attrNameLst>
                                      </p:cBhvr>
                                      <p:tavLst>
                                        <p:tav tm="0">
                                          <p:val>
                                            <p:strVal val="#ppt_x"/>
                                          </p:val>
                                        </p:tav>
                                        <p:tav tm="100000">
                                          <p:val>
                                            <p:strVal val="#ppt_x"/>
                                          </p:val>
                                        </p:tav>
                                      </p:tavLst>
                                    </p:anim>
                                    <p:anim calcmode="lin" valueType="num">
                                      <p:cBhvr additive="base">
                                        <p:cTn id="15" dur="1000" fill="hold"/>
                                        <p:tgtEl>
                                          <p:spTgt spid="43"/>
                                        </p:tgtEl>
                                        <p:attrNameLst>
                                          <p:attrName>ppt_y</p:attrName>
                                        </p:attrNameLst>
                                      </p:cBhvr>
                                      <p:tavLst>
                                        <p:tav tm="0">
                                          <p:val>
                                            <p:strVal val="0-#ppt_h/2"/>
                                          </p:val>
                                        </p:tav>
                                        <p:tav tm="100000">
                                          <p:val>
                                            <p:strVal val="#ppt_y"/>
                                          </p:val>
                                        </p:tav>
                                      </p:tavLst>
                                    </p:anim>
                                  </p:childTnLst>
                                </p:cTn>
                              </p:par>
                              <p:par>
                                <p:cTn id="16" presetID="2" presetClass="entr" presetSubtype="6" decel="100000" fill="hold" grpId="0" nodeType="withEffect">
                                  <p:stCondLst>
                                    <p:cond delay="750"/>
                                  </p:stCondLst>
                                  <p:childTnLst>
                                    <p:set>
                                      <p:cBhvr>
                                        <p:cTn id="17" dur="1" fill="hold">
                                          <p:stCondLst>
                                            <p:cond delay="0"/>
                                          </p:stCondLst>
                                        </p:cTn>
                                        <p:tgtEl>
                                          <p:spTgt spid="38"/>
                                        </p:tgtEl>
                                        <p:attrNameLst>
                                          <p:attrName>style.visibility</p:attrName>
                                        </p:attrNameLst>
                                      </p:cBhvr>
                                      <p:to>
                                        <p:strVal val="visible"/>
                                      </p:to>
                                    </p:set>
                                    <p:anim calcmode="lin" valueType="num">
                                      <p:cBhvr additive="base">
                                        <p:cTn id="18" dur="1000" fill="hold"/>
                                        <p:tgtEl>
                                          <p:spTgt spid="38"/>
                                        </p:tgtEl>
                                        <p:attrNameLst>
                                          <p:attrName>ppt_x</p:attrName>
                                        </p:attrNameLst>
                                      </p:cBhvr>
                                      <p:tavLst>
                                        <p:tav tm="0">
                                          <p:val>
                                            <p:strVal val="1+#ppt_w/2"/>
                                          </p:val>
                                        </p:tav>
                                        <p:tav tm="100000">
                                          <p:val>
                                            <p:strVal val="#ppt_x"/>
                                          </p:val>
                                        </p:tav>
                                      </p:tavLst>
                                    </p:anim>
                                    <p:anim calcmode="lin" valueType="num">
                                      <p:cBhvr additive="base">
                                        <p:cTn id="19" dur="10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00"/>
                                        <p:tgtEl>
                                          <p:spTgt spid="3"/>
                                        </p:tgtEl>
                                      </p:cBhvr>
                                    </p:animEffect>
                                  </p:childTnLst>
                                </p:cTn>
                              </p:par>
                              <p:par>
                                <p:cTn id="25" presetID="2" presetClass="entr" presetSubtype="8" fill="hold" grpId="0" nodeType="withEffect">
                                  <p:stCondLst>
                                    <p:cond delay="0"/>
                                  </p:stCondLst>
                                  <p:childTnLst>
                                    <p:set>
                                      <p:cBhvr>
                                        <p:cTn id="26" dur="1" fill="hold">
                                          <p:stCondLst>
                                            <p:cond delay="0"/>
                                          </p:stCondLst>
                                        </p:cTn>
                                        <p:tgtEl>
                                          <p:spTgt spid="47"/>
                                        </p:tgtEl>
                                        <p:attrNameLst>
                                          <p:attrName>style.visibility</p:attrName>
                                        </p:attrNameLst>
                                      </p:cBhvr>
                                      <p:to>
                                        <p:strVal val="visible"/>
                                      </p:to>
                                    </p:set>
                                    <p:anim calcmode="lin" valueType="num">
                                      <p:cBhvr additive="base">
                                        <p:cTn id="27" dur="1000" fill="hold"/>
                                        <p:tgtEl>
                                          <p:spTgt spid="47"/>
                                        </p:tgtEl>
                                        <p:attrNameLst>
                                          <p:attrName>ppt_x</p:attrName>
                                        </p:attrNameLst>
                                      </p:cBhvr>
                                      <p:tavLst>
                                        <p:tav tm="0">
                                          <p:val>
                                            <p:strVal val="0-#ppt_w/2"/>
                                          </p:val>
                                        </p:tav>
                                        <p:tav tm="100000">
                                          <p:val>
                                            <p:strVal val="#ppt_x"/>
                                          </p:val>
                                        </p:tav>
                                      </p:tavLst>
                                    </p:anim>
                                    <p:anim calcmode="lin" valueType="num">
                                      <p:cBhvr additive="base">
                                        <p:cTn id="28" dur="1000" fill="hold"/>
                                        <p:tgtEl>
                                          <p:spTgt spid="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3" grpId="0" animBg="1"/>
      <p:bldP spid="44" grpId="0" animBg="1"/>
      <p:bldP spid="4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12674" y="636814"/>
            <a:ext cx="10675088" cy="5543550"/>
          </a:xfrm>
          <a:prstGeom prst="rect">
            <a:avLst/>
          </a:prstGeom>
          <a:solidFill>
            <a:schemeClr val="bg1"/>
          </a:solidFill>
          <a:ln>
            <a:solidFill>
              <a:srgbClr val="0A2A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22"/>
          <p:cNvSpPr>
            <a:spLocks noChangeArrowheads="1"/>
          </p:cNvSpPr>
          <p:nvPr/>
        </p:nvSpPr>
        <p:spPr bwMode="auto">
          <a:xfrm>
            <a:off x="1169332" y="905212"/>
            <a:ext cx="9853336" cy="5077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75000"/>
              </a:spcBef>
              <a:defRPr sz="2000">
                <a:solidFill>
                  <a:schemeClr val="tx1"/>
                </a:solidFill>
                <a:latin typeface="Arial" panose="020B0604020202020204" pitchFamily="34" charset="0"/>
                <a:ea typeface="宋体" panose="02010600030101010101" pitchFamily="2" charset="-122"/>
              </a:defRPr>
            </a:lvl1pPr>
            <a:lvl2pPr marL="742950" indent="-285750">
              <a:spcBef>
                <a:spcPct val="50000"/>
              </a:spcBef>
              <a:buClr>
                <a:srgbClr val="E74C21"/>
              </a:buClr>
              <a:buChar char="•"/>
              <a:defRPr sz="2000">
                <a:solidFill>
                  <a:schemeClr val="bg2"/>
                </a:solidFill>
                <a:latin typeface="Arial" panose="020B0604020202020204" pitchFamily="34" charset="0"/>
                <a:ea typeface="宋体" panose="02010600030101010101" pitchFamily="2" charset="-122"/>
              </a:defRPr>
            </a:lvl2pPr>
            <a:lvl3pPr marL="1143000" indent="-228600">
              <a:spcBef>
                <a:spcPct val="25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3pPr>
            <a:lvl4pPr marL="1600200" indent="-228600">
              <a:spcBef>
                <a:spcPct val="20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4pPr>
            <a:lvl5pPr marL="2057400" indent="-228600">
              <a:spcBef>
                <a:spcPct val="25000"/>
              </a:spcBef>
              <a:buClr>
                <a:srgbClr val="67676B"/>
              </a:buClr>
              <a:buChar char="•"/>
              <a:defRPr sz="2000">
                <a:solidFill>
                  <a:schemeClr val="bg2"/>
                </a:solidFill>
                <a:latin typeface="Arial" panose="020B0604020202020204" pitchFamily="34" charset="0"/>
                <a:ea typeface="宋体" panose="02010600030101010101" pitchFamily="2" charset="-122"/>
              </a:defRPr>
            </a:lvl5pPr>
            <a:lvl6pPr marL="25146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6pPr>
            <a:lvl7pPr marL="29718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7pPr>
            <a:lvl8pPr marL="34290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8pPr>
            <a:lvl9pPr marL="38862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9pPr>
          </a:lstStyle>
          <a:p>
            <a:pPr>
              <a:lnSpc>
                <a:spcPct val="110000"/>
              </a:lnSpc>
            </a:pPr>
            <a:r>
              <a:rPr lang="en-US" altLang="zh-CN" dirty="0">
                <a:solidFill>
                  <a:schemeClr val="bg2">
                    <a:lumMod val="25000"/>
                  </a:schemeClr>
                </a:solidFill>
                <a:latin typeface="+mn-ea"/>
                <a:ea typeface="+mn-ea"/>
                <a:cs typeface="+mn-ea"/>
                <a:sym typeface="+mn-lt"/>
              </a:rPr>
              <a:t>1</a:t>
            </a:r>
            <a:r>
              <a:rPr lang="zh-CN" altLang="en-US" dirty="0">
                <a:solidFill>
                  <a:schemeClr val="bg2">
                    <a:lumMod val="25000"/>
                  </a:schemeClr>
                </a:solidFill>
                <a:latin typeface="+mn-ea"/>
                <a:ea typeface="+mn-ea"/>
                <a:cs typeface="+mn-ea"/>
                <a:sym typeface="+mn-lt"/>
              </a:rPr>
              <a:t>、被推荐人员在项目派出、回国时，身份均需为</a:t>
            </a:r>
            <a:r>
              <a:rPr lang="zh-CN" altLang="en-US" b="1" dirty="0">
                <a:solidFill>
                  <a:srgbClr val="C00000"/>
                </a:solidFill>
                <a:latin typeface="+mn-ea"/>
                <a:ea typeface="+mn-ea"/>
                <a:cs typeface="+mn-ea"/>
                <a:sym typeface="+mn-lt"/>
              </a:rPr>
              <a:t>我校在籍硕士研究生</a:t>
            </a:r>
            <a:r>
              <a:rPr lang="zh-CN" altLang="en-US" dirty="0">
                <a:solidFill>
                  <a:schemeClr val="bg2">
                    <a:lumMod val="25000"/>
                  </a:schemeClr>
                </a:solidFill>
                <a:latin typeface="+mn-ea"/>
                <a:ea typeface="+mn-ea"/>
                <a:cs typeface="+mn-ea"/>
                <a:sym typeface="+mn-lt"/>
              </a:rPr>
              <a:t>。</a:t>
            </a:r>
            <a:endParaRPr lang="zh-CN" altLang="en-US" dirty="0">
              <a:solidFill>
                <a:schemeClr val="bg2">
                  <a:lumMod val="25000"/>
                </a:schemeClr>
              </a:solidFill>
              <a:latin typeface="+mn-ea"/>
              <a:ea typeface="+mn-ea"/>
              <a:cs typeface="+mn-ea"/>
              <a:sym typeface="+mn-lt"/>
            </a:endParaRPr>
          </a:p>
          <a:p>
            <a:pPr>
              <a:lnSpc>
                <a:spcPct val="110000"/>
              </a:lnSpc>
            </a:pPr>
            <a:r>
              <a:rPr lang="en-US" altLang="zh-CN" dirty="0">
                <a:solidFill>
                  <a:schemeClr val="bg2">
                    <a:lumMod val="25000"/>
                  </a:schemeClr>
                </a:solidFill>
                <a:latin typeface="+mn-ea"/>
                <a:ea typeface="+mn-ea"/>
                <a:cs typeface="+mn-ea"/>
                <a:sym typeface="+mn-lt"/>
              </a:rPr>
              <a:t>2</a:t>
            </a:r>
            <a:r>
              <a:rPr lang="zh-CN" altLang="en-US" dirty="0">
                <a:solidFill>
                  <a:schemeClr val="bg2">
                    <a:lumMod val="25000"/>
                  </a:schemeClr>
                </a:solidFill>
                <a:latin typeface="+mn-ea"/>
                <a:ea typeface="+mn-ea"/>
                <a:cs typeface="+mn-ea"/>
                <a:sym typeface="+mn-lt"/>
              </a:rPr>
              <a:t>、留学期限不超过</a:t>
            </a:r>
            <a:r>
              <a:rPr lang="en-US" altLang="zh-CN" b="1" dirty="0">
                <a:solidFill>
                  <a:schemeClr val="bg2">
                    <a:lumMod val="25000"/>
                  </a:schemeClr>
                </a:solidFill>
                <a:latin typeface="+mn-ea"/>
                <a:ea typeface="+mn-ea"/>
                <a:cs typeface="+mn-ea"/>
                <a:sym typeface="+mn-lt"/>
              </a:rPr>
              <a:t>1</a:t>
            </a:r>
            <a:r>
              <a:rPr lang="zh-CN" altLang="en-US" b="1" dirty="0">
                <a:solidFill>
                  <a:schemeClr val="bg2">
                    <a:lumMod val="25000"/>
                  </a:schemeClr>
                </a:solidFill>
                <a:latin typeface="+mn-ea"/>
                <a:ea typeface="+mn-ea"/>
                <a:cs typeface="+mn-ea"/>
                <a:sym typeface="+mn-lt"/>
              </a:rPr>
              <a:t>年</a:t>
            </a:r>
            <a:r>
              <a:rPr lang="zh-CN" altLang="en-US" dirty="0">
                <a:solidFill>
                  <a:schemeClr val="bg2">
                    <a:lumMod val="25000"/>
                  </a:schemeClr>
                </a:solidFill>
                <a:latin typeface="+mn-ea"/>
                <a:ea typeface="+mn-ea"/>
                <a:cs typeface="+mn-ea"/>
                <a:sym typeface="+mn-lt"/>
              </a:rPr>
              <a:t>。</a:t>
            </a:r>
            <a:endParaRPr lang="zh-CN" altLang="en-US" dirty="0">
              <a:solidFill>
                <a:schemeClr val="bg2">
                  <a:lumMod val="25000"/>
                </a:schemeClr>
              </a:solidFill>
              <a:latin typeface="+mn-ea"/>
              <a:ea typeface="+mn-ea"/>
              <a:cs typeface="+mn-ea"/>
              <a:sym typeface="+mn-lt"/>
            </a:endParaRPr>
          </a:p>
          <a:p>
            <a:pPr>
              <a:lnSpc>
                <a:spcPct val="110000"/>
              </a:lnSpc>
            </a:pPr>
            <a:r>
              <a:rPr lang="en-US" altLang="zh-CN" dirty="0">
                <a:solidFill>
                  <a:schemeClr val="bg2">
                    <a:lumMod val="25000"/>
                  </a:schemeClr>
                </a:solidFill>
                <a:latin typeface="+mn-ea"/>
                <a:ea typeface="+mn-ea"/>
                <a:cs typeface="+mn-ea"/>
                <a:sym typeface="+mn-lt"/>
              </a:rPr>
              <a:t>3</a:t>
            </a:r>
            <a:r>
              <a:rPr lang="zh-CN" altLang="en-US" dirty="0">
                <a:solidFill>
                  <a:schemeClr val="bg2">
                    <a:lumMod val="25000"/>
                  </a:schemeClr>
                </a:solidFill>
                <a:latin typeface="+mn-ea"/>
                <a:ea typeface="+mn-ea"/>
                <a:cs typeface="+mn-ea"/>
                <a:sym typeface="+mn-lt"/>
              </a:rPr>
              <a:t>、留学类别：</a:t>
            </a:r>
            <a:r>
              <a:rPr lang="zh-CN" altLang="en-US" b="1" dirty="0">
                <a:solidFill>
                  <a:srgbClr val="C00000"/>
                </a:solidFill>
                <a:latin typeface="+mn-ea"/>
                <a:ea typeface="+mn-ea"/>
                <a:cs typeface="+mn-ea"/>
                <a:sym typeface="+mn-lt"/>
              </a:rPr>
              <a:t>攻读学位</a:t>
            </a:r>
            <a:r>
              <a:rPr lang="zh-CN" altLang="en-US" dirty="0">
                <a:solidFill>
                  <a:schemeClr val="bg2">
                    <a:lumMod val="25000"/>
                  </a:schemeClr>
                </a:solidFill>
                <a:latin typeface="+mn-ea"/>
                <a:ea typeface="+mn-ea"/>
                <a:cs typeface="+mn-ea"/>
                <a:sym typeface="+mn-lt"/>
              </a:rPr>
              <a:t>是指被推荐人员赴合作高校修读</a:t>
            </a:r>
            <a:r>
              <a:rPr lang="zh-CN" dirty="0">
                <a:solidFill>
                  <a:schemeClr val="bg2">
                    <a:lumMod val="25000"/>
                  </a:schemeClr>
                </a:solidFill>
                <a:latin typeface="+mn-ea"/>
                <a:ea typeface="+mn-ea"/>
                <a:cs typeface="+mn-ea"/>
                <a:sym typeface="+mn-lt"/>
              </a:rPr>
              <a:t>课程</a:t>
            </a:r>
            <a:r>
              <a:rPr lang="zh-CN" altLang="en-US" dirty="0">
                <a:solidFill>
                  <a:schemeClr val="bg2">
                    <a:lumMod val="25000"/>
                  </a:schemeClr>
                </a:solidFill>
                <a:latin typeface="+mn-ea"/>
                <a:ea typeface="+mn-ea"/>
                <a:cs typeface="+mn-ea"/>
                <a:sym typeface="+mn-lt"/>
              </a:rPr>
              <a:t>，可以获得海外合作高校硕士学位。</a:t>
            </a:r>
            <a:r>
              <a:rPr lang="zh-CN" altLang="en-US" b="1" dirty="0">
                <a:solidFill>
                  <a:srgbClr val="C00000"/>
                </a:solidFill>
                <a:latin typeface="+mn-ea"/>
                <a:ea typeface="+mn-ea"/>
                <a:cs typeface="+mn-ea"/>
                <a:sym typeface="+mn-lt"/>
              </a:rPr>
              <a:t>联合培养</a:t>
            </a:r>
            <a:r>
              <a:rPr lang="zh-CN" altLang="en-US" dirty="0">
                <a:solidFill>
                  <a:schemeClr val="bg2">
                    <a:lumMod val="25000"/>
                  </a:schemeClr>
                </a:solidFill>
                <a:latin typeface="+mn-ea"/>
                <a:ea typeface="+mn-ea"/>
                <a:cs typeface="+mn-ea"/>
                <a:sym typeface="+mn-lt"/>
              </a:rPr>
              <a:t>是指被推荐人员赴国外合作高校交流学习。</a:t>
            </a:r>
            <a:endParaRPr lang="zh-CN" altLang="en-US" dirty="0">
              <a:solidFill>
                <a:schemeClr val="bg2">
                  <a:lumMod val="25000"/>
                </a:schemeClr>
              </a:solidFill>
              <a:latin typeface="+mn-ea"/>
              <a:ea typeface="+mn-ea"/>
              <a:cs typeface="+mn-ea"/>
              <a:sym typeface="+mn-lt"/>
            </a:endParaRPr>
          </a:p>
          <a:p>
            <a:pPr>
              <a:lnSpc>
                <a:spcPct val="110000"/>
              </a:lnSpc>
            </a:pPr>
            <a:r>
              <a:rPr lang="en-US" altLang="zh-CN" dirty="0">
                <a:solidFill>
                  <a:schemeClr val="bg2">
                    <a:lumMod val="25000"/>
                  </a:schemeClr>
                </a:solidFill>
                <a:latin typeface="+mn-ea"/>
                <a:ea typeface="+mn-ea"/>
                <a:cs typeface="+mn-ea"/>
                <a:sym typeface="+mn-lt"/>
              </a:rPr>
              <a:t>4</a:t>
            </a:r>
            <a:r>
              <a:rPr lang="zh-CN" altLang="en-US" dirty="0">
                <a:solidFill>
                  <a:schemeClr val="bg2">
                    <a:lumMod val="25000"/>
                  </a:schemeClr>
                </a:solidFill>
                <a:latin typeface="+mn-ea"/>
                <a:ea typeface="+mn-ea"/>
                <a:cs typeface="+mn-ea"/>
                <a:sym typeface="+mn-lt"/>
              </a:rPr>
              <a:t>、</a:t>
            </a:r>
            <a:r>
              <a:rPr lang="zh-CN" altLang="en-US" b="1" dirty="0">
                <a:solidFill>
                  <a:srgbClr val="C00000"/>
                </a:solidFill>
                <a:latin typeface="+mn-ea"/>
                <a:ea typeface="+mn-ea"/>
                <a:cs typeface="+mn-ea"/>
                <a:sym typeface="+mn-lt"/>
              </a:rPr>
              <a:t>英国曼彻斯特大学、美国蒙特雷国际研究院、德国慕尼黑大学的选拔由国精班实施</a:t>
            </a:r>
            <a:r>
              <a:rPr lang="zh-CN" altLang="en-US" dirty="0">
                <a:solidFill>
                  <a:schemeClr val="bg2">
                    <a:lumMod val="25000"/>
                  </a:schemeClr>
                </a:solidFill>
                <a:latin typeface="+mn-ea"/>
                <a:ea typeface="+mn-ea"/>
                <a:cs typeface="+mn-ea"/>
                <a:sym typeface="+mn-lt"/>
              </a:rPr>
              <a:t>。赴其他大学交流的学生需首先参加学校选拔。【由于其他各校选拔时间不同，请密切关注国合处、研究生院院网通知。通过学校交流生选拔后，再由国精班根据申请人数和名额决定是否给予奖学金资助。】</a:t>
            </a:r>
            <a:endParaRPr lang="zh-CN" altLang="en-US" dirty="0">
              <a:solidFill>
                <a:schemeClr val="bg2">
                  <a:lumMod val="25000"/>
                </a:schemeClr>
              </a:solidFill>
              <a:latin typeface="+mn-ea"/>
              <a:ea typeface="+mn-ea"/>
              <a:cs typeface="+mn-ea"/>
              <a:sym typeface="+mn-lt"/>
            </a:endParaRPr>
          </a:p>
          <a:p>
            <a:pPr>
              <a:lnSpc>
                <a:spcPct val="110000"/>
              </a:lnSpc>
            </a:pPr>
            <a:r>
              <a:rPr lang="en-US" altLang="zh-CN" dirty="0">
                <a:solidFill>
                  <a:schemeClr val="bg2">
                    <a:lumMod val="25000"/>
                  </a:schemeClr>
                </a:solidFill>
                <a:latin typeface="+mn-ea"/>
                <a:ea typeface="+mn-ea"/>
                <a:cs typeface="+mn-ea"/>
                <a:sym typeface="+mn-lt"/>
              </a:rPr>
              <a:t>5</a:t>
            </a:r>
            <a:r>
              <a:rPr lang="zh-CN" altLang="en-US" dirty="0">
                <a:solidFill>
                  <a:schemeClr val="bg2">
                    <a:lumMod val="25000"/>
                  </a:schemeClr>
                </a:solidFill>
                <a:latin typeface="+mn-ea"/>
                <a:ea typeface="+mn-ea"/>
                <a:cs typeface="+mn-ea"/>
                <a:sym typeface="+mn-lt"/>
              </a:rPr>
              <a:t>、根据有关协议，本校</a:t>
            </a:r>
            <a:r>
              <a:rPr lang="zh-CN" altLang="en-US" b="1" dirty="0">
                <a:solidFill>
                  <a:srgbClr val="C00000"/>
                </a:solidFill>
                <a:latin typeface="+mn-ea"/>
                <a:ea typeface="+mn-ea"/>
                <a:cs typeface="+mn-ea"/>
                <a:sym typeface="+mn-lt"/>
              </a:rPr>
              <a:t>国际组织与国际交流专业硕士修读满一年课程，或者国际组织与国际发展辅修专业修满全部辅修课程</a:t>
            </a:r>
            <a:r>
              <a:rPr lang="zh-CN" altLang="en-US" dirty="0">
                <a:solidFill>
                  <a:schemeClr val="bg2">
                    <a:lumMod val="25000"/>
                  </a:schemeClr>
                </a:solidFill>
                <a:latin typeface="+mn-ea"/>
                <a:ea typeface="+mn-ea"/>
                <a:cs typeface="+mn-ea"/>
                <a:sym typeface="+mn-lt"/>
              </a:rPr>
              <a:t>，可申请蒙特雷国际政策与发展专业（</a:t>
            </a:r>
            <a:r>
              <a:rPr lang="en-US" altLang="zh-CN" dirty="0">
                <a:solidFill>
                  <a:schemeClr val="bg2">
                    <a:lumMod val="25000"/>
                  </a:schemeClr>
                </a:solidFill>
                <a:latin typeface="+mn-ea"/>
                <a:ea typeface="+mn-ea"/>
                <a:cs typeface="+mn-ea"/>
                <a:sym typeface="+mn-lt"/>
              </a:rPr>
              <a:t>MA in International Policy and Development</a:t>
            </a:r>
            <a:r>
              <a:rPr lang="zh-CN" altLang="en-US" dirty="0">
                <a:solidFill>
                  <a:schemeClr val="bg2">
                    <a:lumMod val="25000"/>
                  </a:schemeClr>
                </a:solidFill>
                <a:latin typeface="+mn-ea"/>
                <a:ea typeface="+mn-ea"/>
                <a:cs typeface="+mn-ea"/>
                <a:sym typeface="+mn-lt"/>
              </a:rPr>
              <a:t>），学习一年后，满足浙江大学毕业条件和蒙特雷毕业条件，获得双方硕士学位。</a:t>
            </a:r>
            <a:endParaRPr lang="zh-CN" altLang="en-US" dirty="0">
              <a:solidFill>
                <a:schemeClr val="bg2">
                  <a:lumMod val="25000"/>
                </a:schemeClr>
              </a:solidFill>
              <a:latin typeface="+mn-ea"/>
              <a:ea typeface="+mn-ea"/>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screen"/>
          <a:srcRect/>
          <a:stretch>
            <a:fillRect/>
          </a:stretch>
        </p:blipFill>
        <p:spPr>
          <a:xfrm>
            <a:off x="7054439" y="50328"/>
            <a:ext cx="6140680" cy="6858000"/>
          </a:xfrm>
          <a:prstGeom prst="parallelogram">
            <a:avLst>
              <a:gd name="adj" fmla="val 53039"/>
            </a:avLst>
          </a:prstGeom>
        </p:spPr>
      </p:pic>
      <p:sp>
        <p:nvSpPr>
          <p:cNvPr id="38" name="任意多边形: 形状 37"/>
          <p:cNvSpPr/>
          <p:nvPr/>
        </p:nvSpPr>
        <p:spPr>
          <a:xfrm flipH="1">
            <a:off x="10285416" y="4514756"/>
            <a:ext cx="2347859" cy="2336800"/>
          </a:xfrm>
          <a:custGeom>
            <a:avLst/>
            <a:gdLst>
              <a:gd name="connsiteX0" fmla="*/ 1494440 w 2574608"/>
              <a:gd name="connsiteY0" fmla="*/ 0 h 2896510"/>
              <a:gd name="connsiteX1" fmla="*/ 0 w 2574608"/>
              <a:gd name="connsiteY1" fmla="*/ 2896510 h 2896510"/>
              <a:gd name="connsiteX2" fmla="*/ 2574608 w 2574608"/>
              <a:gd name="connsiteY2" fmla="*/ 2896510 h 2896510"/>
              <a:gd name="connsiteX3" fmla="*/ 1369060 w 2574608"/>
              <a:gd name="connsiteY3" fmla="*/ 243012 h 2896510"/>
              <a:gd name="connsiteX0-1" fmla="*/ 1494440 w 2574608"/>
              <a:gd name="connsiteY0-2" fmla="*/ 0 h 2896510"/>
              <a:gd name="connsiteX1-3" fmla="*/ 0 w 2574608"/>
              <a:gd name="connsiteY1-4" fmla="*/ 2896510 h 2896510"/>
              <a:gd name="connsiteX2-5" fmla="*/ 2574608 w 2574608"/>
              <a:gd name="connsiteY2-6" fmla="*/ 2896510 h 2896510"/>
              <a:gd name="connsiteX3-7" fmla="*/ 1324610 w 2574608"/>
              <a:gd name="connsiteY3-8" fmla="*/ 334029 h 2896510"/>
              <a:gd name="connsiteX4" fmla="*/ 1494440 w 2574608"/>
              <a:gd name="connsiteY4" fmla="*/ 0 h 2896510"/>
              <a:gd name="connsiteX0-9" fmla="*/ 1350513 w 2600511"/>
              <a:gd name="connsiteY0-10" fmla="*/ 0 h 2562481"/>
              <a:gd name="connsiteX1-11" fmla="*/ 25903 w 2600511"/>
              <a:gd name="connsiteY1-12" fmla="*/ 2562481 h 2562481"/>
              <a:gd name="connsiteX2-13" fmla="*/ 2600511 w 2600511"/>
              <a:gd name="connsiteY2-14" fmla="*/ 2562481 h 2562481"/>
              <a:gd name="connsiteX3-15" fmla="*/ 1350513 w 2600511"/>
              <a:gd name="connsiteY3-16" fmla="*/ 0 h 2562481"/>
              <a:gd name="connsiteX0-17" fmla="*/ 1347738 w 2597736"/>
              <a:gd name="connsiteY0-18" fmla="*/ 0 h 2562481"/>
              <a:gd name="connsiteX1-19" fmla="*/ 23128 w 2597736"/>
              <a:gd name="connsiteY1-20" fmla="*/ 2562481 h 2562481"/>
              <a:gd name="connsiteX2-21" fmla="*/ 2597736 w 2597736"/>
              <a:gd name="connsiteY2-22" fmla="*/ 2562481 h 2562481"/>
              <a:gd name="connsiteX3-23" fmla="*/ 1347738 w 2597736"/>
              <a:gd name="connsiteY3-24" fmla="*/ 0 h 2562481"/>
              <a:gd name="connsiteX0-25" fmla="*/ 1324610 w 2574608"/>
              <a:gd name="connsiteY0-26" fmla="*/ 0 h 2562481"/>
              <a:gd name="connsiteX1-27" fmla="*/ 0 w 2574608"/>
              <a:gd name="connsiteY1-28" fmla="*/ 2562481 h 2562481"/>
              <a:gd name="connsiteX2-29" fmla="*/ 2574608 w 2574608"/>
              <a:gd name="connsiteY2-30" fmla="*/ 2562481 h 2562481"/>
              <a:gd name="connsiteX3-31" fmla="*/ 1324610 w 2574608"/>
              <a:gd name="connsiteY3-32" fmla="*/ 0 h 2562481"/>
              <a:gd name="connsiteX0-33" fmla="*/ 1324610 w 2574608"/>
              <a:gd name="connsiteY0-34" fmla="*/ 0 h 2562481"/>
              <a:gd name="connsiteX1-35" fmla="*/ 0 w 2574608"/>
              <a:gd name="connsiteY1-36" fmla="*/ 2562481 h 2562481"/>
              <a:gd name="connsiteX2-37" fmla="*/ 2574608 w 2574608"/>
              <a:gd name="connsiteY2-38" fmla="*/ 2562481 h 2562481"/>
              <a:gd name="connsiteX3-39" fmla="*/ 1324610 w 2574608"/>
              <a:gd name="connsiteY3-40" fmla="*/ 0 h 2562481"/>
            </a:gdLst>
            <a:ahLst/>
            <a:cxnLst>
              <a:cxn ang="0">
                <a:pos x="connsiteX0-1" y="connsiteY0-2"/>
              </a:cxn>
              <a:cxn ang="0">
                <a:pos x="connsiteX1-3" y="connsiteY1-4"/>
              </a:cxn>
              <a:cxn ang="0">
                <a:pos x="connsiteX2-5" y="connsiteY2-6"/>
              </a:cxn>
              <a:cxn ang="0">
                <a:pos x="connsiteX3-7" y="connsiteY3-8"/>
              </a:cxn>
            </a:cxnLst>
            <a:rect l="l" t="t" r="r" b="b"/>
            <a:pathLst>
              <a:path w="2574608" h="2562481">
                <a:moveTo>
                  <a:pt x="1324610" y="0"/>
                </a:moveTo>
                <a:cubicBezTo>
                  <a:pt x="1087067" y="448733"/>
                  <a:pt x="219234" y="2122701"/>
                  <a:pt x="0" y="2562481"/>
                </a:cubicBezTo>
                <a:lnTo>
                  <a:pt x="2574608" y="2562481"/>
                </a:lnTo>
                <a:lnTo>
                  <a:pt x="1324610"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39" name="任意多边形: 形状 38"/>
          <p:cNvSpPr/>
          <p:nvPr/>
        </p:nvSpPr>
        <p:spPr>
          <a:xfrm flipH="1">
            <a:off x="6354217" y="4105162"/>
            <a:ext cx="2961700" cy="5555042"/>
          </a:xfrm>
          <a:custGeom>
            <a:avLst/>
            <a:gdLst>
              <a:gd name="connsiteX0" fmla="*/ 2048673 w 3593458"/>
              <a:gd name="connsiteY0" fmla="*/ 0 h 6196996"/>
              <a:gd name="connsiteX1" fmla="*/ 0 w 3593458"/>
              <a:gd name="connsiteY1" fmla="*/ 3543498 h 6196996"/>
              <a:gd name="connsiteX2" fmla="*/ 1350896 w 3593458"/>
              <a:gd name="connsiteY2" fmla="*/ 6196996 h 6196996"/>
              <a:gd name="connsiteX3" fmla="*/ 1764971 w 3593458"/>
              <a:gd name="connsiteY3" fmla="*/ 6196996 h 6196996"/>
              <a:gd name="connsiteX4" fmla="*/ 3593458 w 3593458"/>
              <a:gd name="connsiteY4" fmla="*/ 3034345 h 6196996"/>
              <a:gd name="connsiteX0-1" fmla="*/ 2100739 w 3645524"/>
              <a:gd name="connsiteY0-2" fmla="*/ 0 h 6196996"/>
              <a:gd name="connsiteX1-3" fmla="*/ 0 w 3645524"/>
              <a:gd name="connsiteY1-4" fmla="*/ 3624810 h 6196996"/>
              <a:gd name="connsiteX2-5" fmla="*/ 1402962 w 3645524"/>
              <a:gd name="connsiteY2-6" fmla="*/ 6196996 h 6196996"/>
              <a:gd name="connsiteX3-7" fmla="*/ 1817037 w 3645524"/>
              <a:gd name="connsiteY3-8" fmla="*/ 6196996 h 6196996"/>
              <a:gd name="connsiteX4-9" fmla="*/ 3645524 w 3645524"/>
              <a:gd name="connsiteY4-10" fmla="*/ 3034345 h 6196996"/>
              <a:gd name="connsiteX5" fmla="*/ 2100739 w 3645524"/>
              <a:gd name="connsiteY5" fmla="*/ 0 h 6196996"/>
              <a:gd name="connsiteX0-11" fmla="*/ 2043466 w 3645524"/>
              <a:gd name="connsiteY0-12" fmla="*/ 0 h 6097098"/>
              <a:gd name="connsiteX1-13" fmla="*/ 0 w 3645524"/>
              <a:gd name="connsiteY1-14" fmla="*/ 3524912 h 6097098"/>
              <a:gd name="connsiteX2-15" fmla="*/ 1402962 w 3645524"/>
              <a:gd name="connsiteY2-16" fmla="*/ 6097098 h 6097098"/>
              <a:gd name="connsiteX3-17" fmla="*/ 1817037 w 3645524"/>
              <a:gd name="connsiteY3-18" fmla="*/ 6097098 h 6097098"/>
              <a:gd name="connsiteX4-19" fmla="*/ 3645524 w 3645524"/>
              <a:gd name="connsiteY4-20" fmla="*/ 2934447 h 6097098"/>
              <a:gd name="connsiteX5-21" fmla="*/ 2043466 w 3645524"/>
              <a:gd name="connsiteY5-22" fmla="*/ 0 h 609709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3645524" h="6097098">
                <a:moveTo>
                  <a:pt x="2043466" y="0"/>
                </a:moveTo>
                <a:lnTo>
                  <a:pt x="0" y="3524912"/>
                </a:lnTo>
                <a:lnTo>
                  <a:pt x="1402962" y="6097098"/>
                </a:lnTo>
                <a:lnTo>
                  <a:pt x="1817037" y="6097098"/>
                </a:lnTo>
                <a:lnTo>
                  <a:pt x="3645524" y="2934447"/>
                </a:lnTo>
                <a:lnTo>
                  <a:pt x="2043466"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3" name="任意多边形: 形状 42"/>
          <p:cNvSpPr/>
          <p:nvPr/>
        </p:nvSpPr>
        <p:spPr>
          <a:xfrm flipH="1">
            <a:off x="6634011" y="0"/>
            <a:ext cx="3075901" cy="3404021"/>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4" name="任意多边形: 形状 43"/>
          <p:cNvSpPr/>
          <p:nvPr/>
        </p:nvSpPr>
        <p:spPr>
          <a:xfrm flipV="1">
            <a:off x="-1171163" y="3972465"/>
            <a:ext cx="2629697" cy="2910218"/>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17" name="文本框 16"/>
          <p:cNvSpPr txBox="1"/>
          <p:nvPr/>
        </p:nvSpPr>
        <p:spPr>
          <a:xfrm>
            <a:off x="1760983" y="3404021"/>
            <a:ext cx="6070893" cy="830997"/>
          </a:xfrm>
          <a:prstGeom prst="rect">
            <a:avLst/>
          </a:prstGeom>
          <a:noFill/>
        </p:spPr>
        <p:txBody>
          <a:bodyPr wrap="none" rtlCol="0">
            <a:spAutoFit/>
            <a:scene3d>
              <a:camera prst="orthographicFront"/>
              <a:lightRig rig="threePt" dir="t"/>
            </a:scene3d>
            <a:sp3d contourW="12700"/>
          </a:bodyPr>
          <a:lstStyle/>
          <a:p>
            <a:r>
              <a:rPr lang="zh-CN" altLang="en-US" sz="4600" b="1" i="1" spc="300" dirty="0">
                <a:solidFill>
                  <a:srgbClr val="0A2A6C"/>
                </a:solidFill>
                <a:cs typeface="+mn-ea"/>
                <a:sym typeface="+mn-lt"/>
              </a:rPr>
              <a:t>项目时间和资助办法</a:t>
            </a:r>
            <a:endParaRPr lang="zh-CN" altLang="en-US" sz="4600" b="1" i="1" spc="300" dirty="0">
              <a:solidFill>
                <a:srgbClr val="0A2A6C"/>
              </a:solidFill>
              <a:cs typeface="+mn-ea"/>
              <a:sym typeface="+mn-lt"/>
            </a:endParaRPr>
          </a:p>
        </p:txBody>
      </p:sp>
      <p:sp>
        <p:nvSpPr>
          <p:cNvPr id="22" name="任意多边形: 形状 21"/>
          <p:cNvSpPr/>
          <p:nvPr/>
        </p:nvSpPr>
        <p:spPr>
          <a:xfrm rot="16200000" flipV="1">
            <a:off x="2784883" y="1130861"/>
            <a:ext cx="727842" cy="2907668"/>
          </a:xfrm>
          <a:custGeom>
            <a:avLst/>
            <a:gdLst>
              <a:gd name="connsiteX0" fmla="*/ 1215429 w 1215429"/>
              <a:gd name="connsiteY0" fmla="*/ 607723 h 6130926"/>
              <a:gd name="connsiteX1" fmla="*/ 1215429 w 1215429"/>
              <a:gd name="connsiteY1" fmla="*/ 1506022 h 6130926"/>
              <a:gd name="connsiteX2" fmla="*/ 1215429 w 1215429"/>
              <a:gd name="connsiteY2" fmla="*/ 2535583 h 6130926"/>
              <a:gd name="connsiteX3" fmla="*/ 1215429 w 1215429"/>
              <a:gd name="connsiteY3" fmla="*/ 2535586 h 6130926"/>
              <a:gd name="connsiteX4" fmla="*/ 1215429 w 1215429"/>
              <a:gd name="connsiteY4" fmla="*/ 3304763 h 6130926"/>
              <a:gd name="connsiteX5" fmla="*/ 1215429 w 1215429"/>
              <a:gd name="connsiteY5" fmla="*/ 3433882 h 6130926"/>
              <a:gd name="connsiteX6" fmla="*/ 1215429 w 1215429"/>
              <a:gd name="connsiteY6" fmla="*/ 3433885 h 6130926"/>
              <a:gd name="connsiteX7" fmla="*/ 1215429 w 1215429"/>
              <a:gd name="connsiteY7" fmla="*/ 4203062 h 6130926"/>
              <a:gd name="connsiteX8" fmla="*/ 1215429 w 1215429"/>
              <a:gd name="connsiteY8" fmla="*/ 4569220 h 6130926"/>
              <a:gd name="connsiteX9" fmla="*/ 1215429 w 1215429"/>
              <a:gd name="connsiteY9" fmla="*/ 5467519 h 6130926"/>
              <a:gd name="connsiteX10" fmla="*/ 1168541 w 1215429"/>
              <a:gd name="connsiteY10" fmla="*/ 5420629 h 6130926"/>
              <a:gd name="connsiteX11" fmla="*/ 1168136 w 1215429"/>
              <a:gd name="connsiteY11" fmla="*/ 5420225 h 6130926"/>
              <a:gd name="connsiteX12" fmla="*/ 607715 w 1215429"/>
              <a:gd name="connsiteY12" fmla="*/ 4859796 h 6130926"/>
              <a:gd name="connsiteX13" fmla="*/ 47294 w 1215429"/>
              <a:gd name="connsiteY13" fmla="*/ 5420225 h 6130926"/>
              <a:gd name="connsiteX14" fmla="*/ 45688 w 1215429"/>
              <a:gd name="connsiteY14" fmla="*/ 5421829 h 6130926"/>
              <a:gd name="connsiteX15" fmla="*/ 1 w 1215429"/>
              <a:gd name="connsiteY15" fmla="*/ 5467519 h 6130926"/>
              <a:gd name="connsiteX16" fmla="*/ 1 w 1215429"/>
              <a:gd name="connsiteY16" fmla="*/ 6130925 h 6130926"/>
              <a:gd name="connsiteX17" fmla="*/ 0 w 1215429"/>
              <a:gd name="connsiteY17" fmla="*/ 6130926 h 6130926"/>
              <a:gd name="connsiteX18" fmla="*/ 0 w 1215429"/>
              <a:gd name="connsiteY18" fmla="*/ 5232627 h 6130926"/>
              <a:gd name="connsiteX19" fmla="*/ 0 w 1215429"/>
              <a:gd name="connsiteY19" fmla="*/ 5232627 h 6130926"/>
              <a:gd name="connsiteX20" fmla="*/ 0 w 1215429"/>
              <a:gd name="connsiteY20" fmla="*/ 4203062 h 6130926"/>
              <a:gd name="connsiteX21" fmla="*/ 0 w 1215429"/>
              <a:gd name="connsiteY21" fmla="*/ 4203063 h 6130926"/>
              <a:gd name="connsiteX22" fmla="*/ 0 w 1215429"/>
              <a:gd name="connsiteY22" fmla="*/ 3304764 h 6130926"/>
              <a:gd name="connsiteX23" fmla="*/ 0 w 1215429"/>
              <a:gd name="connsiteY23" fmla="*/ 3304764 h 6130926"/>
              <a:gd name="connsiteX24" fmla="*/ 1 w 1215429"/>
              <a:gd name="connsiteY24" fmla="*/ 607723 h 6130926"/>
              <a:gd name="connsiteX25" fmla="*/ 45688 w 1215429"/>
              <a:gd name="connsiteY25" fmla="*/ 562032 h 6130926"/>
              <a:gd name="connsiteX26" fmla="*/ 47294 w 1215429"/>
              <a:gd name="connsiteY26" fmla="*/ 560428 h 6130926"/>
              <a:gd name="connsiteX27" fmla="*/ 607716 w 1215429"/>
              <a:gd name="connsiteY27" fmla="*/ 0 h 6130926"/>
              <a:gd name="connsiteX28" fmla="*/ 1168137 w 1215429"/>
              <a:gd name="connsiteY28" fmla="*/ 560428 h 6130926"/>
              <a:gd name="connsiteX29" fmla="*/ 1168542 w 1215429"/>
              <a:gd name="connsiteY29" fmla="*/ 560833 h 6130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215429" h="6130926">
                <a:moveTo>
                  <a:pt x="1215429" y="607723"/>
                </a:moveTo>
                <a:lnTo>
                  <a:pt x="1215429" y="1506022"/>
                </a:lnTo>
                <a:lnTo>
                  <a:pt x="1215429" y="2535583"/>
                </a:lnTo>
                <a:lnTo>
                  <a:pt x="1215429" y="2535586"/>
                </a:lnTo>
                <a:lnTo>
                  <a:pt x="1215429" y="3304763"/>
                </a:lnTo>
                <a:lnTo>
                  <a:pt x="1215429" y="3433882"/>
                </a:lnTo>
                <a:lnTo>
                  <a:pt x="1215429" y="3433885"/>
                </a:lnTo>
                <a:lnTo>
                  <a:pt x="1215429" y="4203062"/>
                </a:lnTo>
                <a:lnTo>
                  <a:pt x="1215429" y="4569220"/>
                </a:lnTo>
                <a:lnTo>
                  <a:pt x="1215429" y="5467519"/>
                </a:lnTo>
                <a:lnTo>
                  <a:pt x="1168541" y="5420629"/>
                </a:lnTo>
                <a:lnTo>
                  <a:pt x="1168136" y="5420225"/>
                </a:lnTo>
                <a:lnTo>
                  <a:pt x="607715" y="4859796"/>
                </a:lnTo>
                <a:lnTo>
                  <a:pt x="47294" y="5420225"/>
                </a:lnTo>
                <a:lnTo>
                  <a:pt x="45688" y="5421829"/>
                </a:lnTo>
                <a:lnTo>
                  <a:pt x="1" y="5467519"/>
                </a:lnTo>
                <a:lnTo>
                  <a:pt x="1" y="6130925"/>
                </a:lnTo>
                <a:lnTo>
                  <a:pt x="0" y="6130926"/>
                </a:lnTo>
                <a:lnTo>
                  <a:pt x="0" y="5232627"/>
                </a:lnTo>
                <a:lnTo>
                  <a:pt x="0" y="5232627"/>
                </a:lnTo>
                <a:lnTo>
                  <a:pt x="0" y="4203062"/>
                </a:lnTo>
                <a:lnTo>
                  <a:pt x="0" y="4203063"/>
                </a:lnTo>
                <a:lnTo>
                  <a:pt x="0" y="3304764"/>
                </a:lnTo>
                <a:lnTo>
                  <a:pt x="0" y="3304764"/>
                </a:lnTo>
                <a:cubicBezTo>
                  <a:pt x="0" y="2405750"/>
                  <a:pt x="1" y="1506736"/>
                  <a:pt x="1" y="607723"/>
                </a:cubicBezTo>
                <a:lnTo>
                  <a:pt x="45688" y="562032"/>
                </a:lnTo>
                <a:lnTo>
                  <a:pt x="47294" y="560428"/>
                </a:lnTo>
                <a:lnTo>
                  <a:pt x="607716" y="0"/>
                </a:lnTo>
                <a:lnTo>
                  <a:pt x="1168137" y="560428"/>
                </a:lnTo>
                <a:lnTo>
                  <a:pt x="1168542" y="560833"/>
                </a:lnTo>
                <a:close/>
              </a:path>
            </a:pathLst>
          </a:custGeom>
          <a:solidFill>
            <a:srgbClr val="0A2A6C"/>
          </a:solidFill>
          <a:ln>
            <a:noFill/>
          </a:ln>
          <a:effectLst>
            <a:outerShdw blurRad="50800" dist="165100" dir="8100000" algn="tr" rotWithShape="0">
              <a:schemeClr val="bg1">
                <a:lumMod val="50000"/>
                <a:alpha val="63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noAutofit/>
          </a:bodyPr>
          <a:lstStyle/>
          <a:p>
            <a:pPr algn="ctr"/>
            <a:r>
              <a:rPr lang="en-US" altLang="zh-CN" sz="3200" dirty="0">
                <a:solidFill>
                  <a:schemeClr val="bg1"/>
                </a:solidFill>
                <a:cs typeface="+mn-ea"/>
                <a:sym typeface="+mn-lt"/>
              </a:rPr>
              <a:t>   Part 03</a:t>
            </a:r>
            <a:endParaRPr lang="en-US" altLang="zh-CN" sz="3200" dirty="0">
              <a:solidFill>
                <a:schemeClr val="bg1"/>
              </a:solidFill>
              <a:cs typeface="+mn-ea"/>
              <a:sym typeface="+mn-lt"/>
            </a:endParaRPr>
          </a:p>
        </p:txBody>
      </p:sp>
      <p:grpSp>
        <p:nvGrpSpPr>
          <p:cNvPr id="2" name="组合 1"/>
          <p:cNvGrpSpPr/>
          <p:nvPr/>
        </p:nvGrpSpPr>
        <p:grpSpPr>
          <a:xfrm>
            <a:off x="337551" y="218113"/>
            <a:ext cx="1870914" cy="962028"/>
            <a:chOff x="337551" y="218113"/>
            <a:chExt cx="1870914" cy="962028"/>
          </a:xfrm>
        </p:grpSpPr>
        <p:pic>
          <p:nvPicPr>
            <p:cNvPr id="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171" r="14960"/>
            <a:stretch>
              <a:fillRect/>
            </a:stretch>
          </p:blipFill>
          <p:spPr bwMode="auto">
            <a:xfrm>
              <a:off x="337551" y="218113"/>
              <a:ext cx="935457" cy="962028"/>
            </a:xfrm>
            <a:prstGeom prst="rect">
              <a:avLst/>
            </a:prstGeom>
            <a:noFill/>
            <a:extLst>
              <a:ext uri="{909E8E84-426E-40DD-AFC4-6F175D3DCCD1}">
                <a14:hiddenFill xmlns:a14="http://schemas.microsoft.com/office/drawing/2010/main">
                  <a:solidFill>
                    <a:srgbClr val="FFFFFF"/>
                  </a:solidFill>
                </a14:hiddenFill>
              </a:ext>
            </a:extLst>
          </p:spPr>
        </p:pic>
        <p:pic>
          <p:nvPicPr>
            <p:cNvPr id="5" name="图片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3008" y="260630"/>
              <a:ext cx="935457" cy="919511"/>
            </a:xfrm>
            <a:prstGeom prst="rect">
              <a:avLst/>
            </a:prstGeom>
          </p:spPr>
        </p:pic>
      </p:grpSp>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grpId="0" nodeType="with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1000" fill="hold"/>
                                        <p:tgtEl>
                                          <p:spTgt spid="44"/>
                                        </p:tgtEl>
                                        <p:attrNameLst>
                                          <p:attrName>ppt_x</p:attrName>
                                        </p:attrNameLst>
                                      </p:cBhvr>
                                      <p:tavLst>
                                        <p:tav tm="0">
                                          <p:val>
                                            <p:strVal val="0-#ppt_w/2"/>
                                          </p:val>
                                        </p:tav>
                                        <p:tav tm="100000">
                                          <p:val>
                                            <p:strVal val="#ppt_x"/>
                                          </p:val>
                                        </p:tav>
                                      </p:tavLst>
                                    </p:anim>
                                    <p:anim calcmode="lin" valueType="num">
                                      <p:cBhvr additive="base">
                                        <p:cTn id="8" dur="1000" fill="hold"/>
                                        <p:tgtEl>
                                          <p:spTgt spid="44"/>
                                        </p:tgtEl>
                                        <p:attrNameLst>
                                          <p:attrName>ppt_y</p:attrName>
                                        </p:attrNameLst>
                                      </p:cBhvr>
                                      <p:tavLst>
                                        <p:tav tm="0">
                                          <p:val>
                                            <p:strVal val="1+#ppt_h/2"/>
                                          </p:val>
                                        </p:tav>
                                        <p:tav tm="100000">
                                          <p:val>
                                            <p:strVal val="#ppt_y"/>
                                          </p:val>
                                        </p:tav>
                                      </p:tavLst>
                                    </p:anim>
                                  </p:childTnLst>
                                </p:cTn>
                              </p:par>
                              <p:par>
                                <p:cTn id="9" presetID="2" presetClass="entr" presetSubtype="1" decel="100000" fill="hold" grpId="0" nodeType="withEffect">
                                  <p:stCondLst>
                                    <p:cond delay="75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1000" fill="hold"/>
                                        <p:tgtEl>
                                          <p:spTgt spid="43"/>
                                        </p:tgtEl>
                                        <p:attrNameLst>
                                          <p:attrName>ppt_x</p:attrName>
                                        </p:attrNameLst>
                                      </p:cBhvr>
                                      <p:tavLst>
                                        <p:tav tm="0">
                                          <p:val>
                                            <p:strVal val="#ppt_x"/>
                                          </p:val>
                                        </p:tav>
                                        <p:tav tm="100000">
                                          <p:val>
                                            <p:strVal val="#ppt_x"/>
                                          </p:val>
                                        </p:tav>
                                      </p:tavLst>
                                    </p:anim>
                                    <p:anim calcmode="lin" valueType="num">
                                      <p:cBhvr additive="base">
                                        <p:cTn id="12" dur="1000" fill="hold"/>
                                        <p:tgtEl>
                                          <p:spTgt spid="43"/>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wipe(down)">
                                      <p:cBhvr>
                                        <p:cTn id="17" dur="500"/>
                                        <p:tgtEl>
                                          <p:spTgt spid="39"/>
                                        </p:tgtEl>
                                      </p:cBhvr>
                                    </p:animEffect>
                                  </p:childTnLst>
                                </p:cTn>
                              </p:par>
                              <p:par>
                                <p:cTn id="18" presetID="2" presetClass="entr" presetSubtype="6" decel="100000" fill="hold" grpId="0" nodeType="withEffect">
                                  <p:stCondLst>
                                    <p:cond delay="0"/>
                                  </p:stCondLst>
                                  <p:childTnLst>
                                    <p:set>
                                      <p:cBhvr>
                                        <p:cTn id="19" dur="1" fill="hold">
                                          <p:stCondLst>
                                            <p:cond delay="0"/>
                                          </p:stCondLst>
                                        </p:cTn>
                                        <p:tgtEl>
                                          <p:spTgt spid="38"/>
                                        </p:tgtEl>
                                        <p:attrNameLst>
                                          <p:attrName>style.visibility</p:attrName>
                                        </p:attrNameLst>
                                      </p:cBhvr>
                                      <p:to>
                                        <p:strVal val="visible"/>
                                      </p:to>
                                    </p:set>
                                    <p:anim calcmode="lin" valueType="num">
                                      <p:cBhvr additive="base">
                                        <p:cTn id="20" dur="1000" fill="hold"/>
                                        <p:tgtEl>
                                          <p:spTgt spid="38"/>
                                        </p:tgtEl>
                                        <p:attrNameLst>
                                          <p:attrName>ppt_x</p:attrName>
                                        </p:attrNameLst>
                                      </p:cBhvr>
                                      <p:tavLst>
                                        <p:tav tm="0">
                                          <p:val>
                                            <p:strVal val="1+#ppt_w/2"/>
                                          </p:val>
                                        </p:tav>
                                        <p:tav tm="100000">
                                          <p:val>
                                            <p:strVal val="#ppt_x"/>
                                          </p:val>
                                        </p:tav>
                                      </p:tavLst>
                                    </p:anim>
                                    <p:anim calcmode="lin" valueType="num">
                                      <p:cBhvr additive="base">
                                        <p:cTn id="21" dur="10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down)">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500"/>
                                        <p:tgtEl>
                                          <p:spTgt spid="22"/>
                                        </p:tgtEl>
                                      </p:cBhvr>
                                    </p:animEffect>
                                  </p:childTnLst>
                                </p:cTn>
                              </p:par>
                            </p:childTnLst>
                          </p:cTn>
                        </p:par>
                        <p:par>
                          <p:cTn id="32" fill="hold">
                            <p:stCondLst>
                              <p:cond delay="500"/>
                            </p:stCondLst>
                            <p:childTnLst>
                              <p:par>
                                <p:cTn id="33" presetID="42" presetClass="entr" presetSubtype="0" fill="hold" grpId="0" nodeType="after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1000"/>
                                        <p:tgtEl>
                                          <p:spTgt spid="17"/>
                                        </p:tgtEl>
                                      </p:cBhvr>
                                    </p:animEffect>
                                    <p:anim calcmode="lin" valueType="num">
                                      <p:cBhvr>
                                        <p:cTn id="36" dur="1000" fill="hold"/>
                                        <p:tgtEl>
                                          <p:spTgt spid="17"/>
                                        </p:tgtEl>
                                        <p:attrNameLst>
                                          <p:attrName>ppt_x</p:attrName>
                                        </p:attrNameLst>
                                      </p:cBhvr>
                                      <p:tavLst>
                                        <p:tav tm="0">
                                          <p:val>
                                            <p:strVal val="#ppt_x"/>
                                          </p:val>
                                        </p:tav>
                                        <p:tav tm="100000">
                                          <p:val>
                                            <p:strVal val="#ppt_x"/>
                                          </p:val>
                                        </p:tav>
                                      </p:tavLst>
                                    </p:anim>
                                    <p:anim calcmode="lin" valueType="num">
                                      <p:cBhvr>
                                        <p:cTn id="37"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3" grpId="0" animBg="1"/>
      <p:bldP spid="44" grpId="0" animBg="1"/>
      <p:bldP spid="17" grpId="0"/>
      <p:bldP spid="2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8456" y="1268059"/>
            <a:ext cx="10675088" cy="4726718"/>
          </a:xfrm>
          <a:prstGeom prst="rect">
            <a:avLst/>
          </a:prstGeom>
          <a:solidFill>
            <a:schemeClr val="bg1"/>
          </a:solidFill>
          <a:ln>
            <a:solidFill>
              <a:srgbClr val="0A2A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5" name="文本框 14"/>
          <p:cNvSpPr txBox="1"/>
          <p:nvPr/>
        </p:nvSpPr>
        <p:spPr>
          <a:xfrm rot="16200000">
            <a:off x="2343182" y="1068594"/>
            <a:ext cx="615553" cy="2213937"/>
          </a:xfrm>
          <a:prstGeom prst="rect">
            <a:avLst/>
          </a:prstGeom>
          <a:solidFill>
            <a:srgbClr val="0A2A6C"/>
          </a:solidFill>
        </p:spPr>
        <p:txBody>
          <a:bodyPr vert="eaVert" wrap="square" rtlCol="0">
            <a:spAutoFit/>
          </a:bodyPr>
          <a:lstStyle/>
          <a:p>
            <a:pPr algn="ctr"/>
            <a:r>
              <a:rPr lang="zh-CN" altLang="en-US" sz="2800" b="1" dirty="0">
                <a:solidFill>
                  <a:schemeClr val="bg1"/>
                </a:solidFill>
                <a:cs typeface="+mn-ea"/>
                <a:sym typeface="+mn-lt"/>
              </a:rPr>
              <a:t>项目时间</a:t>
            </a:r>
            <a:endParaRPr lang="en-US" altLang="zh-CN" sz="2800" b="1" dirty="0">
              <a:solidFill>
                <a:schemeClr val="bg1"/>
              </a:solidFill>
              <a:cs typeface="+mn-ea"/>
              <a:sym typeface="+mn-lt"/>
            </a:endParaRPr>
          </a:p>
        </p:txBody>
      </p:sp>
      <p:sp>
        <p:nvSpPr>
          <p:cNvPr id="18" name="矩形 22"/>
          <p:cNvSpPr>
            <a:spLocks noChangeArrowheads="1"/>
          </p:cNvSpPr>
          <p:nvPr/>
        </p:nvSpPr>
        <p:spPr bwMode="auto">
          <a:xfrm>
            <a:off x="1543990" y="2943091"/>
            <a:ext cx="8907202" cy="210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75000"/>
              </a:spcBef>
              <a:defRPr sz="2000">
                <a:solidFill>
                  <a:schemeClr val="tx1"/>
                </a:solidFill>
                <a:latin typeface="Arial" panose="020B0604020202020204" pitchFamily="34" charset="0"/>
                <a:ea typeface="宋体" panose="02010600030101010101" pitchFamily="2" charset="-122"/>
              </a:defRPr>
            </a:lvl1pPr>
            <a:lvl2pPr marL="742950" indent="-285750">
              <a:spcBef>
                <a:spcPct val="50000"/>
              </a:spcBef>
              <a:buClr>
                <a:srgbClr val="E74C21"/>
              </a:buClr>
              <a:buChar char="•"/>
              <a:defRPr sz="2000">
                <a:solidFill>
                  <a:schemeClr val="bg2"/>
                </a:solidFill>
                <a:latin typeface="Arial" panose="020B0604020202020204" pitchFamily="34" charset="0"/>
                <a:ea typeface="宋体" panose="02010600030101010101" pitchFamily="2" charset="-122"/>
              </a:defRPr>
            </a:lvl2pPr>
            <a:lvl3pPr marL="1143000" indent="-228600">
              <a:spcBef>
                <a:spcPct val="25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3pPr>
            <a:lvl4pPr marL="1600200" indent="-228600">
              <a:spcBef>
                <a:spcPct val="20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4pPr>
            <a:lvl5pPr marL="2057400" indent="-228600">
              <a:spcBef>
                <a:spcPct val="25000"/>
              </a:spcBef>
              <a:buClr>
                <a:srgbClr val="67676B"/>
              </a:buClr>
              <a:buChar char="•"/>
              <a:defRPr sz="2000">
                <a:solidFill>
                  <a:schemeClr val="bg2"/>
                </a:solidFill>
                <a:latin typeface="Arial" panose="020B0604020202020204" pitchFamily="34" charset="0"/>
                <a:ea typeface="宋体" panose="02010600030101010101" pitchFamily="2" charset="-122"/>
              </a:defRPr>
            </a:lvl5pPr>
            <a:lvl6pPr marL="25146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6pPr>
            <a:lvl7pPr marL="29718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7pPr>
            <a:lvl8pPr marL="34290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8pPr>
            <a:lvl9pPr marL="38862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9pPr>
          </a:lstStyle>
          <a:p>
            <a:pPr>
              <a:lnSpc>
                <a:spcPct val="120000"/>
              </a:lnSpc>
            </a:pPr>
            <a:r>
              <a:rPr lang="zh-CN" altLang="en-US" sz="2400" dirty="0">
                <a:solidFill>
                  <a:schemeClr val="bg2">
                    <a:lumMod val="25000"/>
                  </a:schemeClr>
                </a:solidFill>
                <a:latin typeface="+mn-lt"/>
                <a:ea typeface="+mn-ea"/>
                <a:cs typeface="+mn-ea"/>
                <a:sym typeface="+mn-lt"/>
              </a:rPr>
              <a:t>被录取人员一般需在</a:t>
            </a:r>
            <a:r>
              <a:rPr lang="zh-CN" altLang="en-US" sz="2400" b="1" dirty="0">
                <a:solidFill>
                  <a:srgbClr val="C00000"/>
                </a:solidFill>
                <a:latin typeface="+mn-lt"/>
                <a:ea typeface="+mn-ea"/>
                <a:cs typeface="+mn-ea"/>
                <a:sym typeface="+mn-lt"/>
              </a:rPr>
              <a:t>当年派出</a:t>
            </a:r>
            <a:r>
              <a:rPr lang="zh-CN" altLang="en-US" sz="2400" dirty="0">
                <a:solidFill>
                  <a:schemeClr val="bg2">
                    <a:lumMod val="25000"/>
                  </a:schemeClr>
                </a:solidFill>
                <a:latin typeface="+mn-lt"/>
                <a:ea typeface="+mn-ea"/>
                <a:cs typeface="+mn-ea"/>
                <a:sym typeface="+mn-lt"/>
              </a:rPr>
              <a:t>，留学资格有效期保留至</a:t>
            </a:r>
            <a:r>
              <a:rPr lang="zh-CN" altLang="en-US" sz="2400" b="1" dirty="0">
                <a:solidFill>
                  <a:srgbClr val="C00000"/>
                </a:solidFill>
                <a:latin typeface="+mn-lt"/>
                <a:ea typeface="+mn-ea"/>
                <a:cs typeface="+mn-ea"/>
                <a:sym typeface="+mn-lt"/>
              </a:rPr>
              <a:t>被录取次年</a:t>
            </a:r>
            <a:r>
              <a:rPr lang="en-US" altLang="zh-CN" sz="2400" b="1" dirty="0">
                <a:solidFill>
                  <a:srgbClr val="C00000"/>
                </a:solidFill>
                <a:latin typeface="+mn-lt"/>
                <a:ea typeface="+mn-ea"/>
                <a:cs typeface="+mn-ea"/>
                <a:sym typeface="+mn-lt"/>
              </a:rPr>
              <a:t>12</a:t>
            </a:r>
            <a:r>
              <a:rPr lang="zh-CN" altLang="en-US" sz="2400" b="1" dirty="0">
                <a:solidFill>
                  <a:srgbClr val="C00000"/>
                </a:solidFill>
                <a:latin typeface="+mn-lt"/>
                <a:ea typeface="+mn-ea"/>
                <a:cs typeface="+mn-ea"/>
                <a:sym typeface="+mn-lt"/>
              </a:rPr>
              <a:t>月</a:t>
            </a:r>
            <a:r>
              <a:rPr lang="en-US" altLang="zh-CN" sz="2400" b="1" dirty="0">
                <a:solidFill>
                  <a:srgbClr val="C00000"/>
                </a:solidFill>
                <a:latin typeface="+mn-lt"/>
                <a:ea typeface="+mn-ea"/>
                <a:cs typeface="+mn-ea"/>
                <a:sym typeface="+mn-lt"/>
              </a:rPr>
              <a:t>31</a:t>
            </a:r>
            <a:r>
              <a:rPr lang="zh-CN" altLang="en-US" sz="2400" b="1" dirty="0">
                <a:solidFill>
                  <a:srgbClr val="C00000"/>
                </a:solidFill>
                <a:latin typeface="+mn-lt"/>
                <a:ea typeface="+mn-ea"/>
                <a:cs typeface="+mn-ea"/>
                <a:sym typeface="+mn-lt"/>
              </a:rPr>
              <a:t>日</a:t>
            </a:r>
            <a:r>
              <a:rPr lang="zh-CN" altLang="en-US" sz="2400" dirty="0">
                <a:solidFill>
                  <a:schemeClr val="bg2">
                    <a:lumMod val="25000"/>
                  </a:schemeClr>
                </a:solidFill>
                <a:latin typeface="+mn-lt"/>
                <a:ea typeface="+mn-ea"/>
                <a:cs typeface="+mn-ea"/>
                <a:sym typeface="+mn-lt"/>
              </a:rPr>
              <a:t>。过期无效，具体以录取通知为准。凡未按期派出者，其留学资格将自动取消。</a:t>
            </a:r>
            <a:endParaRPr lang="zh-CN" altLang="en-US" sz="2400" dirty="0">
              <a:solidFill>
                <a:schemeClr val="bg2">
                  <a:lumMod val="25000"/>
                </a:schemeClr>
              </a:solidFill>
              <a:latin typeface="+mn-lt"/>
              <a:ea typeface="+mn-ea"/>
              <a:cs typeface="+mn-ea"/>
              <a:sym typeface="+mn-lt"/>
            </a:endParaRPr>
          </a:p>
          <a:p>
            <a:pPr>
              <a:lnSpc>
                <a:spcPct val="120000"/>
              </a:lnSpc>
            </a:pPr>
            <a:endParaRPr lang="zh-CN" altLang="en-US" sz="2400" dirty="0">
              <a:solidFill>
                <a:schemeClr val="bg2">
                  <a:lumMod val="25000"/>
                </a:schemeClr>
              </a:solidFill>
              <a:latin typeface="+mn-lt"/>
              <a:ea typeface="+mn-ea"/>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1000" fill="hold"/>
                                        <p:tgtEl>
                                          <p:spTgt spid="15"/>
                                        </p:tgtEl>
                                        <p:attrNameLst>
                                          <p:attrName>ppt_x</p:attrName>
                                        </p:attrNameLst>
                                      </p:cBhvr>
                                      <p:tavLst>
                                        <p:tav tm="0">
                                          <p:val>
                                            <p:strVal val="0-#ppt_w/2"/>
                                          </p:val>
                                        </p:tav>
                                        <p:tav tm="100000">
                                          <p:val>
                                            <p:strVal val="#ppt_x"/>
                                          </p:val>
                                        </p:tav>
                                      </p:tavLst>
                                    </p:anim>
                                    <p:anim calcmode="lin" valueType="num">
                                      <p:cBhvr additive="base">
                                        <p:cTn id="8" dur="10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8456" y="1268059"/>
            <a:ext cx="10675088" cy="4726718"/>
          </a:xfrm>
          <a:prstGeom prst="rect">
            <a:avLst/>
          </a:prstGeom>
          <a:solidFill>
            <a:schemeClr val="bg1"/>
          </a:solidFill>
          <a:ln>
            <a:solidFill>
              <a:srgbClr val="0A2A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5" name="文本框 14"/>
          <p:cNvSpPr txBox="1"/>
          <p:nvPr/>
        </p:nvSpPr>
        <p:spPr>
          <a:xfrm rot="16200000">
            <a:off x="2343182" y="916964"/>
            <a:ext cx="615553" cy="2213937"/>
          </a:xfrm>
          <a:prstGeom prst="rect">
            <a:avLst/>
          </a:prstGeom>
          <a:solidFill>
            <a:srgbClr val="0A2A6C"/>
          </a:solidFill>
        </p:spPr>
        <p:txBody>
          <a:bodyPr vert="eaVert" wrap="square" rtlCol="0">
            <a:spAutoFit/>
          </a:bodyPr>
          <a:lstStyle/>
          <a:p>
            <a:pPr algn="ctr"/>
            <a:r>
              <a:rPr lang="zh-CN" altLang="en-US" sz="2800" b="1" dirty="0">
                <a:solidFill>
                  <a:schemeClr val="bg1"/>
                </a:solidFill>
                <a:cs typeface="+mn-ea"/>
                <a:sym typeface="+mn-lt"/>
              </a:rPr>
              <a:t>资助办法</a:t>
            </a:r>
            <a:endParaRPr lang="en-US" altLang="zh-CN" sz="2800" b="1" dirty="0">
              <a:solidFill>
                <a:schemeClr val="bg1"/>
              </a:solidFill>
              <a:cs typeface="+mn-ea"/>
              <a:sym typeface="+mn-lt"/>
            </a:endParaRPr>
          </a:p>
        </p:txBody>
      </p:sp>
      <p:sp>
        <p:nvSpPr>
          <p:cNvPr id="18" name="矩形 22"/>
          <p:cNvSpPr>
            <a:spLocks noChangeArrowheads="1"/>
          </p:cNvSpPr>
          <p:nvPr/>
        </p:nvSpPr>
        <p:spPr bwMode="auto">
          <a:xfrm>
            <a:off x="1543990" y="2589405"/>
            <a:ext cx="8907202" cy="2738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75000"/>
              </a:spcBef>
              <a:defRPr sz="2000">
                <a:solidFill>
                  <a:schemeClr val="tx1"/>
                </a:solidFill>
                <a:latin typeface="Arial" panose="020B0604020202020204" pitchFamily="34" charset="0"/>
                <a:ea typeface="宋体" panose="02010600030101010101" pitchFamily="2" charset="-122"/>
              </a:defRPr>
            </a:lvl1pPr>
            <a:lvl2pPr marL="742950" indent="-285750">
              <a:spcBef>
                <a:spcPct val="50000"/>
              </a:spcBef>
              <a:buClr>
                <a:srgbClr val="E74C21"/>
              </a:buClr>
              <a:buChar char="•"/>
              <a:defRPr sz="2000">
                <a:solidFill>
                  <a:schemeClr val="bg2"/>
                </a:solidFill>
                <a:latin typeface="Arial" panose="020B0604020202020204" pitchFamily="34" charset="0"/>
                <a:ea typeface="宋体" panose="02010600030101010101" pitchFamily="2" charset="-122"/>
              </a:defRPr>
            </a:lvl2pPr>
            <a:lvl3pPr marL="1143000" indent="-228600">
              <a:spcBef>
                <a:spcPct val="25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3pPr>
            <a:lvl4pPr marL="1600200" indent="-228600">
              <a:spcBef>
                <a:spcPct val="20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4pPr>
            <a:lvl5pPr marL="2057400" indent="-228600">
              <a:spcBef>
                <a:spcPct val="25000"/>
              </a:spcBef>
              <a:buClr>
                <a:srgbClr val="67676B"/>
              </a:buClr>
              <a:buChar char="•"/>
              <a:defRPr sz="2000">
                <a:solidFill>
                  <a:schemeClr val="bg2"/>
                </a:solidFill>
                <a:latin typeface="Arial" panose="020B0604020202020204" pitchFamily="34" charset="0"/>
                <a:ea typeface="宋体" panose="02010600030101010101" pitchFamily="2" charset="-122"/>
              </a:defRPr>
            </a:lvl5pPr>
            <a:lvl6pPr marL="25146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6pPr>
            <a:lvl7pPr marL="29718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7pPr>
            <a:lvl8pPr marL="34290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8pPr>
            <a:lvl9pPr marL="38862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9pPr>
          </a:lstStyle>
          <a:p>
            <a:pPr>
              <a:lnSpc>
                <a:spcPct val="120000"/>
              </a:lnSpc>
            </a:pPr>
            <a:r>
              <a:rPr lang="zh-CN" altLang="en-US" dirty="0">
                <a:solidFill>
                  <a:schemeClr val="bg2">
                    <a:lumMod val="25000"/>
                  </a:schemeClr>
                </a:solidFill>
                <a:latin typeface="+mn-lt"/>
                <a:ea typeface="+mn-ea"/>
                <a:cs typeface="+mn-ea"/>
                <a:sym typeface="+mn-lt"/>
              </a:rPr>
              <a:t>国家留学基金资助</a:t>
            </a:r>
            <a:r>
              <a:rPr lang="zh-CN" altLang="en-US" b="1" dirty="0">
                <a:solidFill>
                  <a:srgbClr val="C00000"/>
                </a:solidFill>
                <a:latin typeface="+mn-lt"/>
                <a:ea typeface="+mn-ea"/>
                <a:cs typeface="+mn-ea"/>
                <a:sym typeface="+mn-lt"/>
              </a:rPr>
              <a:t>一次往返国际旅费和规定期间的奖学金</a:t>
            </a:r>
            <a:r>
              <a:rPr lang="zh-CN" altLang="en-US" dirty="0">
                <a:solidFill>
                  <a:schemeClr val="bg2">
                    <a:lumMod val="25000"/>
                  </a:schemeClr>
                </a:solidFill>
                <a:latin typeface="+mn-lt"/>
                <a:ea typeface="+mn-ea"/>
                <a:cs typeface="+mn-ea"/>
                <a:sym typeface="+mn-lt"/>
              </a:rPr>
              <a:t>（包括伙食费、住宿费、注册费、交通费、电话费、书籍资料费、医疗保险费、交际费、一次性安置费、签证延长费、零用费和学术活动补助费等）。</a:t>
            </a:r>
            <a:endParaRPr lang="zh-CN" altLang="en-US" dirty="0">
              <a:solidFill>
                <a:schemeClr val="bg2">
                  <a:lumMod val="25000"/>
                </a:schemeClr>
              </a:solidFill>
              <a:latin typeface="+mn-lt"/>
              <a:ea typeface="+mn-ea"/>
              <a:cs typeface="+mn-ea"/>
              <a:sym typeface="+mn-lt"/>
            </a:endParaRPr>
          </a:p>
          <a:p>
            <a:pPr>
              <a:lnSpc>
                <a:spcPct val="120000"/>
              </a:lnSpc>
            </a:pPr>
            <a:r>
              <a:rPr lang="zh-CN" altLang="en-US" dirty="0">
                <a:solidFill>
                  <a:schemeClr val="bg2">
                    <a:lumMod val="25000"/>
                  </a:schemeClr>
                </a:solidFill>
                <a:latin typeface="+mn-lt"/>
                <a:ea typeface="+mn-ea"/>
                <a:cs typeface="+mn-ea"/>
                <a:sym typeface="+mn-lt"/>
              </a:rPr>
              <a:t>对</a:t>
            </a:r>
            <a:r>
              <a:rPr lang="zh-CN" altLang="en-US" b="1" dirty="0">
                <a:solidFill>
                  <a:srgbClr val="C00000"/>
                </a:solidFill>
                <a:latin typeface="+mn-lt"/>
                <a:ea typeface="+mn-ea"/>
                <a:cs typeface="+mn-ea"/>
                <a:sym typeface="+mn-lt"/>
              </a:rPr>
              <a:t>攻读学位</a:t>
            </a:r>
            <a:r>
              <a:rPr lang="zh-CN" altLang="en-US" dirty="0">
                <a:solidFill>
                  <a:schemeClr val="bg2">
                    <a:lumMod val="25000"/>
                  </a:schemeClr>
                </a:solidFill>
                <a:latin typeface="+mn-lt"/>
                <a:ea typeface="+mn-ea"/>
                <a:cs typeface="+mn-ea"/>
                <a:sym typeface="+mn-lt"/>
              </a:rPr>
              <a:t>的研究生，还额外提供</a:t>
            </a:r>
            <a:r>
              <a:rPr lang="zh-CN" altLang="en-US" b="1" dirty="0">
                <a:solidFill>
                  <a:srgbClr val="C00000"/>
                </a:solidFill>
                <a:latin typeface="+mn-lt"/>
                <a:ea typeface="+mn-ea"/>
                <a:cs typeface="+mn-ea"/>
                <a:sym typeface="+mn-lt"/>
              </a:rPr>
              <a:t>学费资助</a:t>
            </a:r>
            <a:r>
              <a:rPr lang="zh-CN" altLang="en-US" dirty="0">
                <a:solidFill>
                  <a:schemeClr val="bg2">
                    <a:lumMod val="25000"/>
                  </a:schemeClr>
                </a:solidFill>
                <a:latin typeface="+mn-lt"/>
                <a:ea typeface="+mn-ea"/>
                <a:cs typeface="+mn-ea"/>
                <a:sym typeface="+mn-lt"/>
              </a:rPr>
              <a:t>。曼彻斯特大学可资助最高额度为</a:t>
            </a:r>
            <a:r>
              <a:rPr lang="en-US" altLang="zh-CN" dirty="0">
                <a:solidFill>
                  <a:schemeClr val="bg2">
                    <a:lumMod val="25000"/>
                  </a:schemeClr>
                </a:solidFill>
                <a:latin typeface="+mn-lt"/>
                <a:ea typeface="+mn-ea"/>
                <a:cs typeface="+mn-ea"/>
                <a:sym typeface="+mn-lt"/>
              </a:rPr>
              <a:t>24000</a:t>
            </a:r>
            <a:r>
              <a:rPr lang="zh-CN" altLang="en-US" dirty="0">
                <a:solidFill>
                  <a:schemeClr val="bg2">
                    <a:lumMod val="25000"/>
                  </a:schemeClr>
                </a:solidFill>
                <a:latin typeface="+mn-lt"/>
                <a:ea typeface="+mn-ea"/>
                <a:cs typeface="+mn-ea"/>
                <a:sym typeface="+mn-lt"/>
              </a:rPr>
              <a:t>英镑，蒙特雷国际研究院可资助最高额度为</a:t>
            </a:r>
            <a:r>
              <a:rPr lang="en-US" altLang="zh-CN" dirty="0">
                <a:solidFill>
                  <a:schemeClr val="bg2">
                    <a:lumMod val="25000"/>
                  </a:schemeClr>
                </a:solidFill>
                <a:latin typeface="+mn-lt"/>
                <a:ea typeface="+mn-ea"/>
                <a:cs typeface="+mn-ea"/>
                <a:sym typeface="+mn-lt"/>
              </a:rPr>
              <a:t>32804</a:t>
            </a:r>
            <a:r>
              <a:rPr lang="zh-CN" altLang="en-US" dirty="0">
                <a:solidFill>
                  <a:schemeClr val="bg2">
                    <a:lumMod val="25000"/>
                  </a:schemeClr>
                </a:solidFill>
                <a:latin typeface="+mn-lt"/>
                <a:ea typeface="+mn-ea"/>
                <a:cs typeface="+mn-ea"/>
                <a:sym typeface="+mn-lt"/>
              </a:rPr>
              <a:t>美元。</a:t>
            </a:r>
            <a:endParaRPr lang="zh-CN" altLang="en-US" dirty="0">
              <a:solidFill>
                <a:schemeClr val="bg2">
                  <a:lumMod val="25000"/>
                </a:schemeClr>
              </a:solidFill>
              <a:latin typeface="+mn-lt"/>
              <a:ea typeface="+mn-ea"/>
              <a:cs typeface="+mn-ea"/>
              <a:sym typeface="+mn-lt"/>
            </a:endParaRPr>
          </a:p>
          <a:p>
            <a:pPr>
              <a:lnSpc>
                <a:spcPct val="120000"/>
              </a:lnSpc>
            </a:pPr>
            <a:endParaRPr lang="zh-CN" altLang="en-US" dirty="0">
              <a:solidFill>
                <a:schemeClr val="bg2">
                  <a:lumMod val="25000"/>
                </a:schemeClr>
              </a:solidFill>
              <a:latin typeface="+mn-lt"/>
              <a:ea typeface="+mn-ea"/>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1000" fill="hold"/>
                                        <p:tgtEl>
                                          <p:spTgt spid="15"/>
                                        </p:tgtEl>
                                        <p:attrNameLst>
                                          <p:attrName>ppt_x</p:attrName>
                                        </p:attrNameLst>
                                      </p:cBhvr>
                                      <p:tavLst>
                                        <p:tav tm="0">
                                          <p:val>
                                            <p:strVal val="0-#ppt_w/2"/>
                                          </p:val>
                                        </p:tav>
                                        <p:tav tm="100000">
                                          <p:val>
                                            <p:strVal val="#ppt_x"/>
                                          </p:val>
                                        </p:tav>
                                      </p:tavLst>
                                    </p:anim>
                                    <p:anim calcmode="lin" valueType="num">
                                      <p:cBhvr additive="base">
                                        <p:cTn id="8" dur="10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screen"/>
          <a:srcRect/>
          <a:stretch>
            <a:fillRect/>
          </a:stretch>
        </p:blipFill>
        <p:spPr>
          <a:xfrm>
            <a:off x="7054439" y="50328"/>
            <a:ext cx="6140680" cy="6858000"/>
          </a:xfrm>
          <a:prstGeom prst="parallelogram">
            <a:avLst>
              <a:gd name="adj" fmla="val 53039"/>
            </a:avLst>
          </a:prstGeom>
        </p:spPr>
      </p:pic>
      <p:sp>
        <p:nvSpPr>
          <p:cNvPr id="38" name="任意多边形: 形状 37"/>
          <p:cNvSpPr/>
          <p:nvPr/>
        </p:nvSpPr>
        <p:spPr>
          <a:xfrm flipH="1">
            <a:off x="10285416" y="4514756"/>
            <a:ext cx="2347859" cy="2336800"/>
          </a:xfrm>
          <a:custGeom>
            <a:avLst/>
            <a:gdLst>
              <a:gd name="connsiteX0" fmla="*/ 1494440 w 2574608"/>
              <a:gd name="connsiteY0" fmla="*/ 0 h 2896510"/>
              <a:gd name="connsiteX1" fmla="*/ 0 w 2574608"/>
              <a:gd name="connsiteY1" fmla="*/ 2896510 h 2896510"/>
              <a:gd name="connsiteX2" fmla="*/ 2574608 w 2574608"/>
              <a:gd name="connsiteY2" fmla="*/ 2896510 h 2896510"/>
              <a:gd name="connsiteX3" fmla="*/ 1369060 w 2574608"/>
              <a:gd name="connsiteY3" fmla="*/ 243012 h 2896510"/>
              <a:gd name="connsiteX0-1" fmla="*/ 1494440 w 2574608"/>
              <a:gd name="connsiteY0-2" fmla="*/ 0 h 2896510"/>
              <a:gd name="connsiteX1-3" fmla="*/ 0 w 2574608"/>
              <a:gd name="connsiteY1-4" fmla="*/ 2896510 h 2896510"/>
              <a:gd name="connsiteX2-5" fmla="*/ 2574608 w 2574608"/>
              <a:gd name="connsiteY2-6" fmla="*/ 2896510 h 2896510"/>
              <a:gd name="connsiteX3-7" fmla="*/ 1324610 w 2574608"/>
              <a:gd name="connsiteY3-8" fmla="*/ 334029 h 2896510"/>
              <a:gd name="connsiteX4" fmla="*/ 1494440 w 2574608"/>
              <a:gd name="connsiteY4" fmla="*/ 0 h 2896510"/>
              <a:gd name="connsiteX0-9" fmla="*/ 1350513 w 2600511"/>
              <a:gd name="connsiteY0-10" fmla="*/ 0 h 2562481"/>
              <a:gd name="connsiteX1-11" fmla="*/ 25903 w 2600511"/>
              <a:gd name="connsiteY1-12" fmla="*/ 2562481 h 2562481"/>
              <a:gd name="connsiteX2-13" fmla="*/ 2600511 w 2600511"/>
              <a:gd name="connsiteY2-14" fmla="*/ 2562481 h 2562481"/>
              <a:gd name="connsiteX3-15" fmla="*/ 1350513 w 2600511"/>
              <a:gd name="connsiteY3-16" fmla="*/ 0 h 2562481"/>
              <a:gd name="connsiteX0-17" fmla="*/ 1347738 w 2597736"/>
              <a:gd name="connsiteY0-18" fmla="*/ 0 h 2562481"/>
              <a:gd name="connsiteX1-19" fmla="*/ 23128 w 2597736"/>
              <a:gd name="connsiteY1-20" fmla="*/ 2562481 h 2562481"/>
              <a:gd name="connsiteX2-21" fmla="*/ 2597736 w 2597736"/>
              <a:gd name="connsiteY2-22" fmla="*/ 2562481 h 2562481"/>
              <a:gd name="connsiteX3-23" fmla="*/ 1347738 w 2597736"/>
              <a:gd name="connsiteY3-24" fmla="*/ 0 h 2562481"/>
              <a:gd name="connsiteX0-25" fmla="*/ 1324610 w 2574608"/>
              <a:gd name="connsiteY0-26" fmla="*/ 0 h 2562481"/>
              <a:gd name="connsiteX1-27" fmla="*/ 0 w 2574608"/>
              <a:gd name="connsiteY1-28" fmla="*/ 2562481 h 2562481"/>
              <a:gd name="connsiteX2-29" fmla="*/ 2574608 w 2574608"/>
              <a:gd name="connsiteY2-30" fmla="*/ 2562481 h 2562481"/>
              <a:gd name="connsiteX3-31" fmla="*/ 1324610 w 2574608"/>
              <a:gd name="connsiteY3-32" fmla="*/ 0 h 2562481"/>
              <a:gd name="connsiteX0-33" fmla="*/ 1324610 w 2574608"/>
              <a:gd name="connsiteY0-34" fmla="*/ 0 h 2562481"/>
              <a:gd name="connsiteX1-35" fmla="*/ 0 w 2574608"/>
              <a:gd name="connsiteY1-36" fmla="*/ 2562481 h 2562481"/>
              <a:gd name="connsiteX2-37" fmla="*/ 2574608 w 2574608"/>
              <a:gd name="connsiteY2-38" fmla="*/ 2562481 h 2562481"/>
              <a:gd name="connsiteX3-39" fmla="*/ 1324610 w 2574608"/>
              <a:gd name="connsiteY3-40" fmla="*/ 0 h 2562481"/>
            </a:gdLst>
            <a:ahLst/>
            <a:cxnLst>
              <a:cxn ang="0">
                <a:pos x="connsiteX0-1" y="connsiteY0-2"/>
              </a:cxn>
              <a:cxn ang="0">
                <a:pos x="connsiteX1-3" y="connsiteY1-4"/>
              </a:cxn>
              <a:cxn ang="0">
                <a:pos x="connsiteX2-5" y="connsiteY2-6"/>
              </a:cxn>
              <a:cxn ang="0">
                <a:pos x="connsiteX3-7" y="connsiteY3-8"/>
              </a:cxn>
            </a:cxnLst>
            <a:rect l="l" t="t" r="r" b="b"/>
            <a:pathLst>
              <a:path w="2574608" h="2562481">
                <a:moveTo>
                  <a:pt x="1324610" y="0"/>
                </a:moveTo>
                <a:cubicBezTo>
                  <a:pt x="1087067" y="448733"/>
                  <a:pt x="219234" y="2122701"/>
                  <a:pt x="0" y="2562481"/>
                </a:cubicBezTo>
                <a:lnTo>
                  <a:pt x="2574608" y="2562481"/>
                </a:lnTo>
                <a:lnTo>
                  <a:pt x="1324610"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39" name="任意多边形: 形状 38"/>
          <p:cNvSpPr/>
          <p:nvPr/>
        </p:nvSpPr>
        <p:spPr>
          <a:xfrm flipH="1">
            <a:off x="6354217" y="4105162"/>
            <a:ext cx="2961700" cy="5555042"/>
          </a:xfrm>
          <a:custGeom>
            <a:avLst/>
            <a:gdLst>
              <a:gd name="connsiteX0" fmla="*/ 2048673 w 3593458"/>
              <a:gd name="connsiteY0" fmla="*/ 0 h 6196996"/>
              <a:gd name="connsiteX1" fmla="*/ 0 w 3593458"/>
              <a:gd name="connsiteY1" fmla="*/ 3543498 h 6196996"/>
              <a:gd name="connsiteX2" fmla="*/ 1350896 w 3593458"/>
              <a:gd name="connsiteY2" fmla="*/ 6196996 h 6196996"/>
              <a:gd name="connsiteX3" fmla="*/ 1764971 w 3593458"/>
              <a:gd name="connsiteY3" fmla="*/ 6196996 h 6196996"/>
              <a:gd name="connsiteX4" fmla="*/ 3593458 w 3593458"/>
              <a:gd name="connsiteY4" fmla="*/ 3034345 h 6196996"/>
              <a:gd name="connsiteX0-1" fmla="*/ 2100739 w 3645524"/>
              <a:gd name="connsiteY0-2" fmla="*/ 0 h 6196996"/>
              <a:gd name="connsiteX1-3" fmla="*/ 0 w 3645524"/>
              <a:gd name="connsiteY1-4" fmla="*/ 3624810 h 6196996"/>
              <a:gd name="connsiteX2-5" fmla="*/ 1402962 w 3645524"/>
              <a:gd name="connsiteY2-6" fmla="*/ 6196996 h 6196996"/>
              <a:gd name="connsiteX3-7" fmla="*/ 1817037 w 3645524"/>
              <a:gd name="connsiteY3-8" fmla="*/ 6196996 h 6196996"/>
              <a:gd name="connsiteX4-9" fmla="*/ 3645524 w 3645524"/>
              <a:gd name="connsiteY4-10" fmla="*/ 3034345 h 6196996"/>
              <a:gd name="connsiteX5" fmla="*/ 2100739 w 3645524"/>
              <a:gd name="connsiteY5" fmla="*/ 0 h 6196996"/>
              <a:gd name="connsiteX0-11" fmla="*/ 2043466 w 3645524"/>
              <a:gd name="connsiteY0-12" fmla="*/ 0 h 6097098"/>
              <a:gd name="connsiteX1-13" fmla="*/ 0 w 3645524"/>
              <a:gd name="connsiteY1-14" fmla="*/ 3524912 h 6097098"/>
              <a:gd name="connsiteX2-15" fmla="*/ 1402962 w 3645524"/>
              <a:gd name="connsiteY2-16" fmla="*/ 6097098 h 6097098"/>
              <a:gd name="connsiteX3-17" fmla="*/ 1817037 w 3645524"/>
              <a:gd name="connsiteY3-18" fmla="*/ 6097098 h 6097098"/>
              <a:gd name="connsiteX4-19" fmla="*/ 3645524 w 3645524"/>
              <a:gd name="connsiteY4-20" fmla="*/ 2934447 h 6097098"/>
              <a:gd name="connsiteX5-21" fmla="*/ 2043466 w 3645524"/>
              <a:gd name="connsiteY5-22" fmla="*/ 0 h 609709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3645524" h="6097098">
                <a:moveTo>
                  <a:pt x="2043466" y="0"/>
                </a:moveTo>
                <a:lnTo>
                  <a:pt x="0" y="3524912"/>
                </a:lnTo>
                <a:lnTo>
                  <a:pt x="1402962" y="6097098"/>
                </a:lnTo>
                <a:lnTo>
                  <a:pt x="1817037" y="6097098"/>
                </a:lnTo>
                <a:lnTo>
                  <a:pt x="3645524" y="2934447"/>
                </a:lnTo>
                <a:lnTo>
                  <a:pt x="2043466"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3" name="任意多边形: 形状 42"/>
          <p:cNvSpPr/>
          <p:nvPr/>
        </p:nvSpPr>
        <p:spPr>
          <a:xfrm flipH="1">
            <a:off x="6634011" y="0"/>
            <a:ext cx="3075901" cy="3404021"/>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4" name="任意多边形: 形状 43"/>
          <p:cNvSpPr/>
          <p:nvPr/>
        </p:nvSpPr>
        <p:spPr>
          <a:xfrm flipV="1">
            <a:off x="-1171163" y="3972465"/>
            <a:ext cx="2629697" cy="2910218"/>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17" name="文本框 16"/>
          <p:cNvSpPr txBox="1"/>
          <p:nvPr/>
        </p:nvSpPr>
        <p:spPr>
          <a:xfrm>
            <a:off x="1760983" y="3404021"/>
            <a:ext cx="3108543" cy="923330"/>
          </a:xfrm>
          <a:prstGeom prst="rect">
            <a:avLst/>
          </a:prstGeom>
          <a:noFill/>
        </p:spPr>
        <p:txBody>
          <a:bodyPr wrap="none" rtlCol="0">
            <a:spAutoFit/>
            <a:scene3d>
              <a:camera prst="orthographicFront"/>
              <a:lightRig rig="threePt" dir="t"/>
            </a:scene3d>
            <a:sp3d contourW="12700"/>
          </a:bodyPr>
          <a:lstStyle/>
          <a:p>
            <a:r>
              <a:rPr lang="zh-CN" altLang="en-US" sz="5400" b="1" i="1" spc="300" dirty="0">
                <a:solidFill>
                  <a:srgbClr val="0A2A6C"/>
                </a:solidFill>
                <a:cs typeface="+mn-ea"/>
                <a:sym typeface="+mn-lt"/>
              </a:rPr>
              <a:t>选拔程序</a:t>
            </a:r>
            <a:endParaRPr lang="zh-CN" altLang="en-US" sz="5400" b="1" i="1" spc="300" dirty="0">
              <a:solidFill>
                <a:srgbClr val="0A2A6C"/>
              </a:solidFill>
              <a:cs typeface="+mn-ea"/>
              <a:sym typeface="+mn-lt"/>
            </a:endParaRPr>
          </a:p>
        </p:txBody>
      </p:sp>
      <p:sp>
        <p:nvSpPr>
          <p:cNvPr id="22" name="任意多边形: 形状 21"/>
          <p:cNvSpPr/>
          <p:nvPr/>
        </p:nvSpPr>
        <p:spPr>
          <a:xfrm rot="16200000" flipV="1">
            <a:off x="2784883" y="1130861"/>
            <a:ext cx="727842" cy="2907668"/>
          </a:xfrm>
          <a:custGeom>
            <a:avLst/>
            <a:gdLst>
              <a:gd name="connsiteX0" fmla="*/ 1215429 w 1215429"/>
              <a:gd name="connsiteY0" fmla="*/ 607723 h 6130926"/>
              <a:gd name="connsiteX1" fmla="*/ 1215429 w 1215429"/>
              <a:gd name="connsiteY1" fmla="*/ 1506022 h 6130926"/>
              <a:gd name="connsiteX2" fmla="*/ 1215429 w 1215429"/>
              <a:gd name="connsiteY2" fmla="*/ 2535583 h 6130926"/>
              <a:gd name="connsiteX3" fmla="*/ 1215429 w 1215429"/>
              <a:gd name="connsiteY3" fmla="*/ 2535586 h 6130926"/>
              <a:gd name="connsiteX4" fmla="*/ 1215429 w 1215429"/>
              <a:gd name="connsiteY4" fmla="*/ 3304763 h 6130926"/>
              <a:gd name="connsiteX5" fmla="*/ 1215429 w 1215429"/>
              <a:gd name="connsiteY5" fmla="*/ 3433882 h 6130926"/>
              <a:gd name="connsiteX6" fmla="*/ 1215429 w 1215429"/>
              <a:gd name="connsiteY6" fmla="*/ 3433885 h 6130926"/>
              <a:gd name="connsiteX7" fmla="*/ 1215429 w 1215429"/>
              <a:gd name="connsiteY7" fmla="*/ 4203062 h 6130926"/>
              <a:gd name="connsiteX8" fmla="*/ 1215429 w 1215429"/>
              <a:gd name="connsiteY8" fmla="*/ 4569220 h 6130926"/>
              <a:gd name="connsiteX9" fmla="*/ 1215429 w 1215429"/>
              <a:gd name="connsiteY9" fmla="*/ 5467519 h 6130926"/>
              <a:gd name="connsiteX10" fmla="*/ 1168541 w 1215429"/>
              <a:gd name="connsiteY10" fmla="*/ 5420629 h 6130926"/>
              <a:gd name="connsiteX11" fmla="*/ 1168136 w 1215429"/>
              <a:gd name="connsiteY11" fmla="*/ 5420225 h 6130926"/>
              <a:gd name="connsiteX12" fmla="*/ 607715 w 1215429"/>
              <a:gd name="connsiteY12" fmla="*/ 4859796 h 6130926"/>
              <a:gd name="connsiteX13" fmla="*/ 47294 w 1215429"/>
              <a:gd name="connsiteY13" fmla="*/ 5420225 h 6130926"/>
              <a:gd name="connsiteX14" fmla="*/ 45688 w 1215429"/>
              <a:gd name="connsiteY14" fmla="*/ 5421829 h 6130926"/>
              <a:gd name="connsiteX15" fmla="*/ 1 w 1215429"/>
              <a:gd name="connsiteY15" fmla="*/ 5467519 h 6130926"/>
              <a:gd name="connsiteX16" fmla="*/ 1 w 1215429"/>
              <a:gd name="connsiteY16" fmla="*/ 6130925 h 6130926"/>
              <a:gd name="connsiteX17" fmla="*/ 0 w 1215429"/>
              <a:gd name="connsiteY17" fmla="*/ 6130926 h 6130926"/>
              <a:gd name="connsiteX18" fmla="*/ 0 w 1215429"/>
              <a:gd name="connsiteY18" fmla="*/ 5232627 h 6130926"/>
              <a:gd name="connsiteX19" fmla="*/ 0 w 1215429"/>
              <a:gd name="connsiteY19" fmla="*/ 5232627 h 6130926"/>
              <a:gd name="connsiteX20" fmla="*/ 0 w 1215429"/>
              <a:gd name="connsiteY20" fmla="*/ 4203062 h 6130926"/>
              <a:gd name="connsiteX21" fmla="*/ 0 w 1215429"/>
              <a:gd name="connsiteY21" fmla="*/ 4203063 h 6130926"/>
              <a:gd name="connsiteX22" fmla="*/ 0 w 1215429"/>
              <a:gd name="connsiteY22" fmla="*/ 3304764 h 6130926"/>
              <a:gd name="connsiteX23" fmla="*/ 0 w 1215429"/>
              <a:gd name="connsiteY23" fmla="*/ 3304764 h 6130926"/>
              <a:gd name="connsiteX24" fmla="*/ 1 w 1215429"/>
              <a:gd name="connsiteY24" fmla="*/ 607723 h 6130926"/>
              <a:gd name="connsiteX25" fmla="*/ 45688 w 1215429"/>
              <a:gd name="connsiteY25" fmla="*/ 562032 h 6130926"/>
              <a:gd name="connsiteX26" fmla="*/ 47294 w 1215429"/>
              <a:gd name="connsiteY26" fmla="*/ 560428 h 6130926"/>
              <a:gd name="connsiteX27" fmla="*/ 607716 w 1215429"/>
              <a:gd name="connsiteY27" fmla="*/ 0 h 6130926"/>
              <a:gd name="connsiteX28" fmla="*/ 1168137 w 1215429"/>
              <a:gd name="connsiteY28" fmla="*/ 560428 h 6130926"/>
              <a:gd name="connsiteX29" fmla="*/ 1168542 w 1215429"/>
              <a:gd name="connsiteY29" fmla="*/ 560833 h 6130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215429" h="6130926">
                <a:moveTo>
                  <a:pt x="1215429" y="607723"/>
                </a:moveTo>
                <a:lnTo>
                  <a:pt x="1215429" y="1506022"/>
                </a:lnTo>
                <a:lnTo>
                  <a:pt x="1215429" y="2535583"/>
                </a:lnTo>
                <a:lnTo>
                  <a:pt x="1215429" y="2535586"/>
                </a:lnTo>
                <a:lnTo>
                  <a:pt x="1215429" y="3304763"/>
                </a:lnTo>
                <a:lnTo>
                  <a:pt x="1215429" y="3433882"/>
                </a:lnTo>
                <a:lnTo>
                  <a:pt x="1215429" y="3433885"/>
                </a:lnTo>
                <a:lnTo>
                  <a:pt x="1215429" y="4203062"/>
                </a:lnTo>
                <a:lnTo>
                  <a:pt x="1215429" y="4569220"/>
                </a:lnTo>
                <a:lnTo>
                  <a:pt x="1215429" y="5467519"/>
                </a:lnTo>
                <a:lnTo>
                  <a:pt x="1168541" y="5420629"/>
                </a:lnTo>
                <a:lnTo>
                  <a:pt x="1168136" y="5420225"/>
                </a:lnTo>
                <a:lnTo>
                  <a:pt x="607715" y="4859796"/>
                </a:lnTo>
                <a:lnTo>
                  <a:pt x="47294" y="5420225"/>
                </a:lnTo>
                <a:lnTo>
                  <a:pt x="45688" y="5421829"/>
                </a:lnTo>
                <a:lnTo>
                  <a:pt x="1" y="5467519"/>
                </a:lnTo>
                <a:lnTo>
                  <a:pt x="1" y="6130925"/>
                </a:lnTo>
                <a:lnTo>
                  <a:pt x="0" y="6130926"/>
                </a:lnTo>
                <a:lnTo>
                  <a:pt x="0" y="5232627"/>
                </a:lnTo>
                <a:lnTo>
                  <a:pt x="0" y="5232627"/>
                </a:lnTo>
                <a:lnTo>
                  <a:pt x="0" y="4203062"/>
                </a:lnTo>
                <a:lnTo>
                  <a:pt x="0" y="4203063"/>
                </a:lnTo>
                <a:lnTo>
                  <a:pt x="0" y="3304764"/>
                </a:lnTo>
                <a:lnTo>
                  <a:pt x="0" y="3304764"/>
                </a:lnTo>
                <a:cubicBezTo>
                  <a:pt x="0" y="2405750"/>
                  <a:pt x="1" y="1506736"/>
                  <a:pt x="1" y="607723"/>
                </a:cubicBezTo>
                <a:lnTo>
                  <a:pt x="45688" y="562032"/>
                </a:lnTo>
                <a:lnTo>
                  <a:pt x="47294" y="560428"/>
                </a:lnTo>
                <a:lnTo>
                  <a:pt x="607716" y="0"/>
                </a:lnTo>
                <a:lnTo>
                  <a:pt x="1168137" y="560428"/>
                </a:lnTo>
                <a:lnTo>
                  <a:pt x="1168542" y="560833"/>
                </a:lnTo>
                <a:close/>
              </a:path>
            </a:pathLst>
          </a:custGeom>
          <a:solidFill>
            <a:srgbClr val="0A2A6C"/>
          </a:solidFill>
          <a:ln>
            <a:noFill/>
          </a:ln>
          <a:effectLst>
            <a:outerShdw blurRad="50800" dist="165100" dir="8100000" algn="tr" rotWithShape="0">
              <a:schemeClr val="bg1">
                <a:lumMod val="50000"/>
                <a:alpha val="63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noAutofit/>
          </a:bodyPr>
          <a:lstStyle/>
          <a:p>
            <a:pPr algn="ctr"/>
            <a:r>
              <a:rPr lang="en-US" altLang="zh-CN" sz="3200" dirty="0">
                <a:solidFill>
                  <a:schemeClr val="bg1"/>
                </a:solidFill>
                <a:cs typeface="+mn-ea"/>
                <a:sym typeface="+mn-lt"/>
              </a:rPr>
              <a:t>   Part 04</a:t>
            </a:r>
            <a:endParaRPr lang="en-US" altLang="zh-CN" sz="3200" dirty="0">
              <a:solidFill>
                <a:schemeClr val="bg1"/>
              </a:solidFill>
              <a:cs typeface="+mn-ea"/>
              <a:sym typeface="+mn-lt"/>
            </a:endParaRPr>
          </a:p>
        </p:txBody>
      </p:sp>
      <p:grpSp>
        <p:nvGrpSpPr>
          <p:cNvPr id="2" name="组合 1"/>
          <p:cNvGrpSpPr/>
          <p:nvPr/>
        </p:nvGrpSpPr>
        <p:grpSpPr>
          <a:xfrm>
            <a:off x="337551" y="218113"/>
            <a:ext cx="1870914" cy="962028"/>
            <a:chOff x="337551" y="218113"/>
            <a:chExt cx="1870914" cy="962028"/>
          </a:xfrm>
        </p:grpSpPr>
        <p:pic>
          <p:nvPicPr>
            <p:cNvPr id="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171" r="14960"/>
            <a:stretch>
              <a:fillRect/>
            </a:stretch>
          </p:blipFill>
          <p:spPr bwMode="auto">
            <a:xfrm>
              <a:off x="337551" y="218113"/>
              <a:ext cx="935457" cy="962028"/>
            </a:xfrm>
            <a:prstGeom prst="rect">
              <a:avLst/>
            </a:prstGeom>
            <a:noFill/>
            <a:extLst>
              <a:ext uri="{909E8E84-426E-40DD-AFC4-6F175D3DCCD1}">
                <a14:hiddenFill xmlns:a14="http://schemas.microsoft.com/office/drawing/2010/main">
                  <a:solidFill>
                    <a:srgbClr val="FFFFFF"/>
                  </a:solidFill>
                </a14:hiddenFill>
              </a:ext>
            </a:extLst>
          </p:spPr>
        </p:pic>
        <p:pic>
          <p:nvPicPr>
            <p:cNvPr id="5" name="图片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3008" y="260630"/>
              <a:ext cx="935457" cy="919511"/>
            </a:xfrm>
            <a:prstGeom prst="rect">
              <a:avLst/>
            </a:prstGeom>
          </p:spPr>
        </p:pic>
      </p:grpSp>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grpId="0" nodeType="with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1000" fill="hold"/>
                                        <p:tgtEl>
                                          <p:spTgt spid="44"/>
                                        </p:tgtEl>
                                        <p:attrNameLst>
                                          <p:attrName>ppt_x</p:attrName>
                                        </p:attrNameLst>
                                      </p:cBhvr>
                                      <p:tavLst>
                                        <p:tav tm="0">
                                          <p:val>
                                            <p:strVal val="0-#ppt_w/2"/>
                                          </p:val>
                                        </p:tav>
                                        <p:tav tm="100000">
                                          <p:val>
                                            <p:strVal val="#ppt_x"/>
                                          </p:val>
                                        </p:tav>
                                      </p:tavLst>
                                    </p:anim>
                                    <p:anim calcmode="lin" valueType="num">
                                      <p:cBhvr additive="base">
                                        <p:cTn id="8" dur="1000" fill="hold"/>
                                        <p:tgtEl>
                                          <p:spTgt spid="44"/>
                                        </p:tgtEl>
                                        <p:attrNameLst>
                                          <p:attrName>ppt_y</p:attrName>
                                        </p:attrNameLst>
                                      </p:cBhvr>
                                      <p:tavLst>
                                        <p:tav tm="0">
                                          <p:val>
                                            <p:strVal val="1+#ppt_h/2"/>
                                          </p:val>
                                        </p:tav>
                                        <p:tav tm="100000">
                                          <p:val>
                                            <p:strVal val="#ppt_y"/>
                                          </p:val>
                                        </p:tav>
                                      </p:tavLst>
                                    </p:anim>
                                  </p:childTnLst>
                                </p:cTn>
                              </p:par>
                              <p:par>
                                <p:cTn id="9" presetID="2" presetClass="entr" presetSubtype="1" decel="100000" fill="hold" grpId="0" nodeType="withEffect">
                                  <p:stCondLst>
                                    <p:cond delay="75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1000" fill="hold"/>
                                        <p:tgtEl>
                                          <p:spTgt spid="43"/>
                                        </p:tgtEl>
                                        <p:attrNameLst>
                                          <p:attrName>ppt_x</p:attrName>
                                        </p:attrNameLst>
                                      </p:cBhvr>
                                      <p:tavLst>
                                        <p:tav tm="0">
                                          <p:val>
                                            <p:strVal val="#ppt_x"/>
                                          </p:val>
                                        </p:tav>
                                        <p:tav tm="100000">
                                          <p:val>
                                            <p:strVal val="#ppt_x"/>
                                          </p:val>
                                        </p:tav>
                                      </p:tavLst>
                                    </p:anim>
                                    <p:anim calcmode="lin" valueType="num">
                                      <p:cBhvr additive="base">
                                        <p:cTn id="12" dur="1000" fill="hold"/>
                                        <p:tgtEl>
                                          <p:spTgt spid="43"/>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wipe(down)">
                                      <p:cBhvr>
                                        <p:cTn id="17" dur="500"/>
                                        <p:tgtEl>
                                          <p:spTgt spid="39"/>
                                        </p:tgtEl>
                                      </p:cBhvr>
                                    </p:animEffect>
                                  </p:childTnLst>
                                </p:cTn>
                              </p:par>
                              <p:par>
                                <p:cTn id="18" presetID="2" presetClass="entr" presetSubtype="6" decel="100000" fill="hold" grpId="0" nodeType="withEffect">
                                  <p:stCondLst>
                                    <p:cond delay="0"/>
                                  </p:stCondLst>
                                  <p:childTnLst>
                                    <p:set>
                                      <p:cBhvr>
                                        <p:cTn id="19" dur="1" fill="hold">
                                          <p:stCondLst>
                                            <p:cond delay="0"/>
                                          </p:stCondLst>
                                        </p:cTn>
                                        <p:tgtEl>
                                          <p:spTgt spid="38"/>
                                        </p:tgtEl>
                                        <p:attrNameLst>
                                          <p:attrName>style.visibility</p:attrName>
                                        </p:attrNameLst>
                                      </p:cBhvr>
                                      <p:to>
                                        <p:strVal val="visible"/>
                                      </p:to>
                                    </p:set>
                                    <p:anim calcmode="lin" valueType="num">
                                      <p:cBhvr additive="base">
                                        <p:cTn id="20" dur="1000" fill="hold"/>
                                        <p:tgtEl>
                                          <p:spTgt spid="38"/>
                                        </p:tgtEl>
                                        <p:attrNameLst>
                                          <p:attrName>ppt_x</p:attrName>
                                        </p:attrNameLst>
                                      </p:cBhvr>
                                      <p:tavLst>
                                        <p:tav tm="0">
                                          <p:val>
                                            <p:strVal val="1+#ppt_w/2"/>
                                          </p:val>
                                        </p:tav>
                                        <p:tav tm="100000">
                                          <p:val>
                                            <p:strVal val="#ppt_x"/>
                                          </p:val>
                                        </p:tav>
                                      </p:tavLst>
                                    </p:anim>
                                    <p:anim calcmode="lin" valueType="num">
                                      <p:cBhvr additive="base">
                                        <p:cTn id="21" dur="10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down)">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500"/>
                                        <p:tgtEl>
                                          <p:spTgt spid="22"/>
                                        </p:tgtEl>
                                      </p:cBhvr>
                                    </p:animEffect>
                                  </p:childTnLst>
                                </p:cTn>
                              </p:par>
                            </p:childTnLst>
                          </p:cTn>
                        </p:par>
                        <p:par>
                          <p:cTn id="32" fill="hold">
                            <p:stCondLst>
                              <p:cond delay="500"/>
                            </p:stCondLst>
                            <p:childTnLst>
                              <p:par>
                                <p:cTn id="33" presetID="42" presetClass="entr" presetSubtype="0" fill="hold" grpId="0" nodeType="after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1000"/>
                                        <p:tgtEl>
                                          <p:spTgt spid="17"/>
                                        </p:tgtEl>
                                      </p:cBhvr>
                                    </p:animEffect>
                                    <p:anim calcmode="lin" valueType="num">
                                      <p:cBhvr>
                                        <p:cTn id="36" dur="1000" fill="hold"/>
                                        <p:tgtEl>
                                          <p:spTgt spid="17"/>
                                        </p:tgtEl>
                                        <p:attrNameLst>
                                          <p:attrName>ppt_x</p:attrName>
                                        </p:attrNameLst>
                                      </p:cBhvr>
                                      <p:tavLst>
                                        <p:tav tm="0">
                                          <p:val>
                                            <p:strVal val="#ppt_x"/>
                                          </p:val>
                                        </p:tav>
                                        <p:tav tm="100000">
                                          <p:val>
                                            <p:strVal val="#ppt_x"/>
                                          </p:val>
                                        </p:tav>
                                      </p:tavLst>
                                    </p:anim>
                                    <p:anim calcmode="lin" valueType="num">
                                      <p:cBhvr>
                                        <p:cTn id="37"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3" grpId="0" animBg="1"/>
      <p:bldP spid="44" grpId="0" animBg="1"/>
      <p:bldP spid="17" grpId="0"/>
      <p:bldP spid="2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3" name="表格 2"/>
          <p:cNvGraphicFramePr/>
          <p:nvPr>
            <p:custDataLst>
              <p:tags r:id="rId1"/>
            </p:custDataLst>
          </p:nvPr>
        </p:nvGraphicFramePr>
        <p:xfrm>
          <a:off x="215900" y="737235"/>
          <a:ext cx="11760200" cy="5383530"/>
        </p:xfrm>
        <a:graphic>
          <a:graphicData uri="http://schemas.openxmlformats.org/drawingml/2006/table">
            <a:tbl>
              <a:tblPr firstRow="1" bandRow="1">
                <a:tableStyleId>{B870D84C-EF31-4E5A-AC50-0331583BA98F}</a:tableStyleId>
              </a:tblPr>
              <a:tblGrid>
                <a:gridCol w="1588770"/>
                <a:gridCol w="2202815"/>
                <a:gridCol w="7968615"/>
              </a:tblGrid>
              <a:tr h="684530">
                <a:tc>
                  <a:txBody>
                    <a:bodyPr/>
                    <a:p>
                      <a:pPr indent="0" algn="ctr">
                        <a:lnSpc>
                          <a:spcPct val="120000"/>
                        </a:lnSpc>
                        <a:spcBef>
                          <a:spcPts val="0"/>
                        </a:spcBef>
                        <a:spcAft>
                          <a:spcPts val="0"/>
                        </a:spcAft>
                        <a:buNone/>
                      </a:pPr>
                      <a:r>
                        <a:rPr lang="zh-CN" altLang="en-US" sz="1800" b="1" spc="130">
                          <a:solidFill>
                            <a:srgbClr val="646464"/>
                          </a:solidFill>
                          <a:latin typeface="微软雅黑" panose="020B0503020204020204" charset="-122"/>
                          <a:ea typeface="微软雅黑" panose="020B0503020204020204" charset="-122"/>
                        </a:rPr>
                        <a:t>时间</a:t>
                      </a:r>
                      <a:endParaRPr lang="zh-CN" altLang="en-US" sz="1800" b="1" spc="130">
                        <a:solidFill>
                          <a:srgbClr val="646464"/>
                        </a:solidFill>
                        <a:latin typeface="微软雅黑" panose="020B0503020204020204" charset="-122"/>
                        <a:ea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28575">
                      <a:solidFill>
                        <a:srgbClr val="646464"/>
                      </a:solidFill>
                      <a:prstDash val="solid"/>
                    </a:lnT>
                    <a:lnB w="28575">
                      <a:solidFill>
                        <a:srgbClr val="646464"/>
                      </a:solidFill>
                      <a:prstDash val="solid"/>
                    </a:lnB>
                    <a:solidFill>
                      <a:srgbClr val="FFFFFF"/>
                    </a:solidFill>
                  </a:tcPr>
                </a:tc>
                <a:tc>
                  <a:txBody>
                    <a:bodyPr/>
                    <a:p>
                      <a:pPr indent="0" algn="ctr">
                        <a:lnSpc>
                          <a:spcPct val="120000"/>
                        </a:lnSpc>
                        <a:spcBef>
                          <a:spcPts val="0"/>
                        </a:spcBef>
                        <a:spcAft>
                          <a:spcPts val="0"/>
                        </a:spcAft>
                        <a:buNone/>
                      </a:pPr>
                      <a:r>
                        <a:rPr lang="zh-CN" altLang="en-US" sz="1800" b="1" spc="130">
                          <a:solidFill>
                            <a:srgbClr val="646464"/>
                          </a:solidFill>
                          <a:latin typeface="微软雅黑" panose="020B0503020204020204" charset="-122"/>
                          <a:ea typeface="微软雅黑" panose="020B0503020204020204" charset="-122"/>
                        </a:rPr>
                        <a:t>步骤</a:t>
                      </a:r>
                      <a:endParaRPr lang="zh-CN" altLang="en-US" sz="1800" b="1" spc="130">
                        <a:solidFill>
                          <a:srgbClr val="646464"/>
                        </a:solidFill>
                        <a:latin typeface="微软雅黑" panose="020B0503020204020204" charset="-122"/>
                        <a:ea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28575">
                      <a:solidFill>
                        <a:srgbClr val="646464"/>
                      </a:solidFill>
                      <a:prstDash val="solid"/>
                    </a:lnT>
                    <a:lnB w="28575">
                      <a:solidFill>
                        <a:srgbClr val="646464"/>
                      </a:solidFill>
                      <a:prstDash val="solid"/>
                    </a:lnB>
                    <a:solidFill>
                      <a:srgbClr val="FFFFFF"/>
                    </a:solidFill>
                  </a:tcPr>
                </a:tc>
                <a:tc>
                  <a:txBody>
                    <a:bodyPr/>
                    <a:p>
                      <a:pPr indent="0" algn="ctr">
                        <a:lnSpc>
                          <a:spcPct val="120000"/>
                        </a:lnSpc>
                        <a:spcBef>
                          <a:spcPts val="0"/>
                        </a:spcBef>
                        <a:spcAft>
                          <a:spcPts val="0"/>
                        </a:spcAft>
                        <a:buNone/>
                      </a:pPr>
                      <a:r>
                        <a:rPr lang="zh-CN" altLang="en-US" sz="1800" b="1" spc="130">
                          <a:solidFill>
                            <a:srgbClr val="646464"/>
                          </a:solidFill>
                          <a:latin typeface="微软雅黑" panose="020B0503020204020204" charset="-122"/>
                          <a:ea typeface="微软雅黑" panose="020B0503020204020204" charset="-122"/>
                        </a:rPr>
                        <a:t>内容</a:t>
                      </a:r>
                      <a:endParaRPr lang="zh-CN" altLang="en-US" sz="1800" b="1" spc="130">
                        <a:solidFill>
                          <a:srgbClr val="646464"/>
                        </a:solidFill>
                        <a:latin typeface="微软雅黑" panose="020B0503020204020204" charset="-122"/>
                        <a:ea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28575">
                      <a:solidFill>
                        <a:srgbClr val="646464"/>
                      </a:solidFill>
                      <a:prstDash val="solid"/>
                    </a:lnT>
                    <a:lnB w="28575">
                      <a:solidFill>
                        <a:srgbClr val="646464"/>
                      </a:solidFill>
                      <a:prstDash val="solid"/>
                    </a:lnB>
                    <a:solidFill>
                      <a:srgbClr val="FFFFFF"/>
                    </a:solidFill>
                  </a:tcPr>
                </a:tc>
              </a:tr>
              <a:tr h="939800">
                <a:tc>
                  <a:txBody>
                    <a:bodyPr/>
                    <a:p>
                      <a:pPr indent="0" algn="ctr" fontAlgn="ctr">
                        <a:lnSpc>
                          <a:spcPct val="120000"/>
                        </a:lnSpc>
                        <a:spcBef>
                          <a:spcPts val="0"/>
                        </a:spcBef>
                        <a:spcAft>
                          <a:spcPts val="0"/>
                        </a:spcAft>
                        <a:buNone/>
                      </a:pPr>
                      <a:r>
                        <a:rPr lang="zh-CN" altLang="en-US" sz="1600" b="0" spc="120">
                          <a:solidFill>
                            <a:srgbClr val="646464"/>
                          </a:solidFill>
                          <a:latin typeface="微软雅黑" panose="020B0503020204020204" charset="-122"/>
                          <a:ea typeface="微软雅黑" panose="020B0503020204020204" charset="-122"/>
                          <a:cs typeface="微软雅黑" panose="020B0503020204020204" charset="-122"/>
                        </a:rPr>
                        <a:t>4月1日前</a:t>
                      </a:r>
                      <a:endParaRPr lang="zh-CN" altLang="en-US" sz="1600" b="0" spc="120">
                        <a:solidFill>
                          <a:srgbClr val="646464"/>
                        </a:solidFill>
                        <a:latin typeface="微软雅黑" panose="020B0503020204020204" charset="-122"/>
                        <a:ea typeface="微软雅黑" panose="020B0503020204020204" charset="-122"/>
                        <a:cs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28575">
                      <a:solidFill>
                        <a:srgbClr val="646464"/>
                      </a:solidFill>
                      <a:prstDash val="solid"/>
                    </a:lnT>
                    <a:lnB w="9525">
                      <a:solidFill>
                        <a:srgbClr val="646464"/>
                      </a:solidFill>
                      <a:prstDash val="sysDash"/>
                    </a:lnB>
                    <a:solidFill>
                      <a:srgbClr val="FFFFFF"/>
                    </a:solidFill>
                  </a:tcPr>
                </a:tc>
                <a:tc>
                  <a:txBody>
                    <a:bodyPr/>
                    <a:p>
                      <a:pPr indent="0" algn="l" fontAlgn="ctr">
                        <a:lnSpc>
                          <a:spcPct val="120000"/>
                        </a:lnSpc>
                        <a:spcBef>
                          <a:spcPts val="0"/>
                        </a:spcBef>
                        <a:spcAft>
                          <a:spcPts val="0"/>
                        </a:spcAft>
                        <a:buNone/>
                      </a:pPr>
                      <a:r>
                        <a:rPr lang="zh-CN" altLang="en-US" sz="1600" b="0" spc="120">
                          <a:solidFill>
                            <a:srgbClr val="404040"/>
                          </a:solidFill>
                          <a:latin typeface="微软雅黑" panose="020B0503020204020204" charset="-122"/>
                          <a:ea typeface="微软雅黑" panose="020B0503020204020204" charset="-122"/>
                        </a:rPr>
                        <a:t>人员选拔</a:t>
                      </a:r>
                      <a:endParaRPr lang="zh-CN" altLang="en-US" sz="1600" b="0" spc="120">
                        <a:solidFill>
                          <a:srgbClr val="404040"/>
                        </a:solidFill>
                        <a:latin typeface="微软雅黑" panose="020B0503020204020204" charset="-122"/>
                        <a:ea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28575">
                      <a:solidFill>
                        <a:srgbClr val="646464"/>
                      </a:solidFill>
                      <a:prstDash val="solid"/>
                    </a:lnT>
                    <a:lnB w="9525">
                      <a:solidFill>
                        <a:srgbClr val="646464"/>
                      </a:solidFill>
                      <a:prstDash val="sysDash"/>
                    </a:lnB>
                    <a:solidFill>
                      <a:srgbClr val="FFFFFF"/>
                    </a:solidFill>
                  </a:tcPr>
                </a:tc>
                <a:tc>
                  <a:txBody>
                    <a:bodyPr/>
                    <a:p>
                      <a:pPr indent="0" algn="l" fontAlgn="ctr">
                        <a:lnSpc>
                          <a:spcPct val="120000"/>
                        </a:lnSpc>
                        <a:spcBef>
                          <a:spcPts val="0"/>
                        </a:spcBef>
                        <a:spcAft>
                          <a:spcPts val="0"/>
                        </a:spcAft>
                        <a:buNone/>
                      </a:pPr>
                      <a:r>
                        <a:rPr lang="en-US" altLang="zh-CN" sz="1600" b="0" spc="120">
                          <a:solidFill>
                            <a:srgbClr val="404040"/>
                          </a:solidFill>
                          <a:latin typeface="微软雅黑" panose="020B0503020204020204" charset="-122"/>
                          <a:ea typeface="微软雅黑" panose="020B0503020204020204" charset="-122"/>
                          <a:cs typeface="微软雅黑" panose="020B0503020204020204" charset="-122"/>
                        </a:rPr>
                        <a:t>1.</a:t>
                      </a:r>
                      <a:r>
                        <a:rPr lang="zh-CN" altLang="en-US" sz="1600" b="0" spc="120">
                          <a:solidFill>
                            <a:srgbClr val="404040"/>
                          </a:solidFill>
                          <a:latin typeface="微软雅黑" panose="020B0503020204020204" charset="-122"/>
                          <a:ea typeface="微软雅黑" panose="020B0503020204020204" charset="-122"/>
                          <a:cs typeface="微软雅黑" panose="020B0503020204020204" charset="-122"/>
                        </a:rPr>
                        <a:t>各项目单位进行人员选拔，确定推荐的候选人</a:t>
                      </a:r>
                      <a:endParaRPr lang="zh-CN" altLang="en-US" sz="1600" b="0" spc="120">
                        <a:solidFill>
                          <a:srgbClr val="404040"/>
                        </a:solidFill>
                        <a:latin typeface="微软雅黑" panose="020B0503020204020204" charset="-122"/>
                        <a:ea typeface="微软雅黑" panose="020B0503020204020204" charset="-122"/>
                        <a:cs typeface="微软雅黑" panose="020B0503020204020204" charset="-122"/>
                      </a:endParaRPr>
                    </a:p>
                    <a:p>
                      <a:pPr indent="0" algn="l" fontAlgn="ctr">
                        <a:lnSpc>
                          <a:spcPct val="120000"/>
                        </a:lnSpc>
                        <a:spcBef>
                          <a:spcPts val="0"/>
                        </a:spcBef>
                        <a:spcAft>
                          <a:spcPts val="0"/>
                        </a:spcAft>
                        <a:buNone/>
                      </a:pPr>
                      <a:r>
                        <a:rPr lang="en-US" altLang="zh-CN" sz="1600" b="0" spc="120">
                          <a:solidFill>
                            <a:srgbClr val="404040"/>
                          </a:solidFill>
                          <a:latin typeface="微软雅黑" panose="020B0503020204020204" charset="-122"/>
                          <a:ea typeface="微软雅黑" panose="020B0503020204020204" charset="-122"/>
                          <a:cs typeface="微软雅黑" panose="020B0503020204020204" charset="-122"/>
                        </a:rPr>
                        <a:t>2.</a:t>
                      </a:r>
                      <a:r>
                        <a:rPr lang="zh-CN" altLang="en-US" sz="1600" b="0" spc="120">
                          <a:solidFill>
                            <a:srgbClr val="404040"/>
                          </a:solidFill>
                          <a:latin typeface="微软雅黑" panose="020B0503020204020204" charset="-122"/>
                          <a:ea typeface="微软雅黑" panose="020B0503020204020204" charset="-122"/>
                          <a:cs typeface="微软雅黑" panose="020B0503020204020204" charset="-122"/>
                        </a:rPr>
                        <a:t>对选拔推荐的候选人进行公示（公示时间不少于5个工作日）</a:t>
                      </a:r>
                      <a:endParaRPr lang="zh-CN" altLang="en-US" sz="1600" b="0" spc="120">
                        <a:solidFill>
                          <a:srgbClr val="404040"/>
                        </a:solidFill>
                        <a:latin typeface="微软雅黑" panose="020B0503020204020204" charset="-122"/>
                        <a:ea typeface="微软雅黑" panose="020B0503020204020204" charset="-122"/>
                        <a:cs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28575">
                      <a:solidFill>
                        <a:srgbClr val="646464"/>
                      </a:solidFill>
                      <a:prstDash val="solid"/>
                    </a:lnT>
                    <a:lnB w="9525">
                      <a:solidFill>
                        <a:srgbClr val="646464"/>
                      </a:solidFill>
                      <a:prstDash val="sysDash"/>
                    </a:lnB>
                    <a:solidFill>
                      <a:srgbClr val="FFFFFF"/>
                    </a:solidFill>
                  </a:tcPr>
                </a:tc>
              </a:tr>
              <a:tr h="939800">
                <a:tc>
                  <a:txBody>
                    <a:bodyPr/>
                    <a:p>
                      <a:pPr indent="0" algn="ctr" fontAlgn="ctr">
                        <a:lnSpc>
                          <a:spcPct val="120000"/>
                        </a:lnSpc>
                        <a:spcBef>
                          <a:spcPts val="0"/>
                        </a:spcBef>
                        <a:spcAft>
                          <a:spcPts val="0"/>
                        </a:spcAft>
                        <a:buClrTx/>
                        <a:buSzTx/>
                        <a:buNone/>
                      </a:pPr>
                      <a:r>
                        <a:rPr lang="en-US" altLang="zh-CN" sz="1600" b="0" spc="120">
                          <a:solidFill>
                            <a:srgbClr val="646464"/>
                          </a:solidFill>
                          <a:latin typeface="微软雅黑" panose="020B0503020204020204" charset="-122"/>
                          <a:ea typeface="微软雅黑" panose="020B0503020204020204" charset="-122"/>
                          <a:cs typeface="微软雅黑" panose="020B0503020204020204" charset="-122"/>
                        </a:rPr>
                        <a:t>4月1-10日</a:t>
                      </a:r>
                      <a:endParaRPr lang="en-US" altLang="zh-CN" sz="1600" b="0" spc="120">
                        <a:solidFill>
                          <a:srgbClr val="646464"/>
                        </a:solidFill>
                        <a:latin typeface="微软雅黑" panose="020B0503020204020204" charset="-122"/>
                        <a:ea typeface="微软雅黑" panose="020B0503020204020204" charset="-122"/>
                        <a:cs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2F2F2"/>
                    </a:solidFill>
                  </a:tcPr>
                </a:tc>
                <a:tc>
                  <a:txBody>
                    <a:bodyPr/>
                    <a:p>
                      <a:pPr indent="0" algn="l" fontAlgn="ctr">
                        <a:lnSpc>
                          <a:spcPct val="120000"/>
                        </a:lnSpc>
                        <a:spcBef>
                          <a:spcPts val="0"/>
                        </a:spcBef>
                        <a:spcAft>
                          <a:spcPts val="0"/>
                        </a:spcAft>
                        <a:buClrTx/>
                        <a:buSzTx/>
                        <a:buNone/>
                      </a:pPr>
                      <a:r>
                        <a:rPr lang="en-US" altLang="zh-CN" sz="1600" b="0" spc="120">
                          <a:solidFill>
                            <a:srgbClr val="404040"/>
                          </a:solidFill>
                          <a:latin typeface="微软雅黑" panose="020B0503020204020204" charset="-122"/>
                          <a:ea typeface="微软雅黑" panose="020B0503020204020204" charset="-122"/>
                        </a:rPr>
                        <a:t>人员申请</a:t>
                      </a:r>
                      <a:endParaRPr lang="en-US" altLang="zh-CN" sz="1600" b="0" spc="120">
                        <a:solidFill>
                          <a:srgbClr val="404040"/>
                        </a:solidFill>
                        <a:latin typeface="微软雅黑" panose="020B0503020204020204" charset="-122"/>
                        <a:ea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2F2F2"/>
                    </a:solidFill>
                  </a:tcPr>
                </a:tc>
                <a:tc>
                  <a:txBody>
                    <a:bodyPr/>
                    <a:p>
                      <a:pPr indent="0" algn="l" fontAlgn="ctr">
                        <a:lnSpc>
                          <a:spcPct val="120000"/>
                        </a:lnSpc>
                        <a:spcBef>
                          <a:spcPts val="0"/>
                        </a:spcBef>
                        <a:spcAft>
                          <a:spcPts val="0"/>
                        </a:spcAft>
                        <a:buClrTx/>
                        <a:buSzTx/>
                        <a:buNone/>
                      </a:pPr>
                      <a:r>
                        <a:rPr lang="en-US" altLang="zh-CN" sz="1600" b="0" spc="120">
                          <a:solidFill>
                            <a:srgbClr val="404040"/>
                          </a:solidFill>
                          <a:latin typeface="微软雅黑" panose="020B0503020204020204" charset="-122"/>
                          <a:ea typeface="微软雅黑" panose="020B0503020204020204" charset="-122"/>
                          <a:cs typeface="微软雅黑" panose="020B0503020204020204" charset="-122"/>
                        </a:rPr>
                        <a:t>1.推荐候选人登录国家公派留学管理信息平台进行网上报名【需上传</a:t>
                      </a:r>
                      <a:r>
                        <a:rPr lang="en-US" altLang="zh-CN" sz="1600" b="0" spc="120">
                          <a:solidFill>
                            <a:srgbClr val="C00000"/>
                          </a:solidFill>
                          <a:latin typeface="微软雅黑" panose="020B0503020204020204" charset="-122"/>
                          <a:ea typeface="微软雅黑" panose="020B0503020204020204" charset="-122"/>
                          <a:cs typeface="微软雅黑" panose="020B0503020204020204" charset="-122"/>
                        </a:rPr>
                        <a:t>申请材料</a:t>
                      </a:r>
                      <a:r>
                        <a:rPr lang="en-US" altLang="zh-CN" sz="1600" b="0" spc="120">
                          <a:solidFill>
                            <a:srgbClr val="404040"/>
                          </a:solidFill>
                          <a:latin typeface="微软雅黑" panose="020B0503020204020204" charset="-122"/>
                          <a:ea typeface="微软雅黑" panose="020B0503020204020204" charset="-122"/>
                          <a:cs typeface="微软雅黑" panose="020B0503020204020204" charset="-122"/>
                        </a:rPr>
                        <a:t>】</a:t>
                      </a:r>
                      <a:endParaRPr lang="en-US" altLang="zh-CN" sz="1600" b="0" spc="120">
                        <a:solidFill>
                          <a:srgbClr val="404040"/>
                        </a:solidFill>
                        <a:latin typeface="微软雅黑" panose="020B0503020204020204" charset="-122"/>
                        <a:ea typeface="微软雅黑" panose="020B0503020204020204" charset="-122"/>
                        <a:cs typeface="微软雅黑" panose="020B0503020204020204" charset="-122"/>
                      </a:endParaRPr>
                    </a:p>
                    <a:p>
                      <a:pPr indent="0" algn="l" fontAlgn="ctr">
                        <a:lnSpc>
                          <a:spcPct val="120000"/>
                        </a:lnSpc>
                        <a:spcBef>
                          <a:spcPts val="0"/>
                        </a:spcBef>
                        <a:spcAft>
                          <a:spcPts val="0"/>
                        </a:spcAft>
                        <a:buClrTx/>
                        <a:buSzTx/>
                        <a:buNone/>
                      </a:pPr>
                      <a:r>
                        <a:rPr lang="en-US" altLang="zh-CN" sz="1600" b="0" spc="120">
                          <a:solidFill>
                            <a:srgbClr val="404040"/>
                          </a:solidFill>
                          <a:latin typeface="微软雅黑" panose="020B0503020204020204" charset="-122"/>
                          <a:ea typeface="微软雅黑" panose="020B0503020204020204" charset="-122"/>
                          <a:cs typeface="微软雅黑" panose="020B0503020204020204" charset="-122"/>
                        </a:rPr>
                        <a:t>2.推荐候选人按时提交申请材料至项目实施高校主管部门审核</a:t>
                      </a:r>
                      <a:endParaRPr lang="en-US" altLang="zh-CN" sz="1600" b="0" spc="120">
                        <a:solidFill>
                          <a:srgbClr val="404040"/>
                        </a:solidFill>
                        <a:latin typeface="微软雅黑" panose="020B0503020204020204" charset="-122"/>
                        <a:ea typeface="微软雅黑" panose="020B0503020204020204" charset="-122"/>
                        <a:cs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2F2F2"/>
                    </a:solidFill>
                  </a:tcPr>
                </a:tc>
              </a:tr>
              <a:tr h="939800">
                <a:tc>
                  <a:txBody>
                    <a:bodyPr/>
                    <a:p>
                      <a:pPr indent="0" algn="ctr" fontAlgn="ctr">
                        <a:lnSpc>
                          <a:spcPct val="120000"/>
                        </a:lnSpc>
                        <a:spcBef>
                          <a:spcPts val="0"/>
                        </a:spcBef>
                        <a:spcAft>
                          <a:spcPts val="0"/>
                        </a:spcAft>
                        <a:buClrTx/>
                        <a:buSzTx/>
                        <a:buNone/>
                      </a:pPr>
                      <a:r>
                        <a:rPr lang="en-US" altLang="zh-CN" sz="1600" b="0" spc="120">
                          <a:solidFill>
                            <a:srgbClr val="646464"/>
                          </a:solidFill>
                          <a:latin typeface="微软雅黑" panose="020B0503020204020204" charset="-122"/>
                          <a:ea typeface="微软雅黑" panose="020B0503020204020204" charset="-122"/>
                          <a:cs typeface="微软雅黑" panose="020B0503020204020204" charset="-122"/>
                        </a:rPr>
                        <a:t>4月20日</a:t>
                      </a:r>
                      <a:r>
                        <a:rPr lang="zh-CN" altLang="en-US" sz="1600" b="0" spc="120">
                          <a:solidFill>
                            <a:srgbClr val="646464"/>
                          </a:solidFill>
                          <a:latin typeface="微软雅黑" panose="020B0503020204020204" charset="-122"/>
                          <a:ea typeface="微软雅黑" panose="020B0503020204020204" charset="-122"/>
                          <a:cs typeface="微软雅黑" panose="020B0503020204020204" charset="-122"/>
                        </a:rPr>
                        <a:t>前</a:t>
                      </a:r>
                      <a:endParaRPr lang="zh-CN" altLang="en-US" sz="1600" b="0" spc="120">
                        <a:solidFill>
                          <a:srgbClr val="646464"/>
                        </a:solidFill>
                        <a:latin typeface="微软雅黑" panose="020B0503020204020204" charset="-122"/>
                        <a:ea typeface="微软雅黑" panose="020B0503020204020204" charset="-122"/>
                        <a:cs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l" fontAlgn="ctr">
                        <a:lnSpc>
                          <a:spcPct val="120000"/>
                        </a:lnSpc>
                        <a:spcBef>
                          <a:spcPts val="0"/>
                        </a:spcBef>
                        <a:spcAft>
                          <a:spcPts val="0"/>
                        </a:spcAft>
                        <a:buClrTx/>
                        <a:buSzTx/>
                        <a:buNone/>
                      </a:pPr>
                      <a:r>
                        <a:rPr lang="en-US" altLang="zh-CN" sz="1600" b="0" spc="120">
                          <a:solidFill>
                            <a:srgbClr val="404040"/>
                          </a:solidFill>
                          <a:latin typeface="微软雅黑" panose="020B0503020204020204" charset="-122"/>
                          <a:ea typeface="微软雅黑" panose="020B0503020204020204" charset="-122"/>
                        </a:rPr>
                        <a:t>学校主管单位</a:t>
                      </a:r>
                      <a:endParaRPr lang="en-US" altLang="zh-CN" sz="1600" b="0" spc="120">
                        <a:solidFill>
                          <a:srgbClr val="404040"/>
                        </a:solidFill>
                        <a:latin typeface="微软雅黑" panose="020B0503020204020204" charset="-122"/>
                        <a:ea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l" fontAlgn="ctr">
                        <a:lnSpc>
                          <a:spcPct val="120000"/>
                        </a:lnSpc>
                        <a:spcBef>
                          <a:spcPts val="0"/>
                        </a:spcBef>
                        <a:spcAft>
                          <a:spcPts val="0"/>
                        </a:spcAft>
                        <a:buClrTx/>
                        <a:buSzTx/>
                        <a:buNone/>
                      </a:pPr>
                      <a:r>
                        <a:rPr lang="en-US" altLang="zh-CN" sz="1600" b="0" spc="120">
                          <a:solidFill>
                            <a:srgbClr val="404040"/>
                          </a:solidFill>
                          <a:latin typeface="微软雅黑" panose="020B0503020204020204" charset="-122"/>
                          <a:ea typeface="微软雅黑" panose="020B0503020204020204" charset="-122"/>
                          <a:cs typeface="微软雅黑" panose="020B0503020204020204" charset="-122"/>
                        </a:rPr>
                        <a:t>1.审核申请材料后在线提交至国家留学基金委</a:t>
                      </a:r>
                      <a:endParaRPr lang="en-US" altLang="zh-CN" sz="1600" b="0" spc="120">
                        <a:solidFill>
                          <a:srgbClr val="404040"/>
                        </a:solidFill>
                        <a:latin typeface="微软雅黑" panose="020B0503020204020204" charset="-122"/>
                        <a:ea typeface="微软雅黑" panose="020B0503020204020204" charset="-122"/>
                        <a:cs typeface="微软雅黑" panose="020B0503020204020204" charset="-122"/>
                      </a:endParaRPr>
                    </a:p>
                    <a:p>
                      <a:pPr indent="0" algn="l" fontAlgn="ctr">
                        <a:lnSpc>
                          <a:spcPct val="120000"/>
                        </a:lnSpc>
                        <a:spcBef>
                          <a:spcPts val="0"/>
                        </a:spcBef>
                        <a:spcAft>
                          <a:spcPts val="0"/>
                        </a:spcAft>
                        <a:buClrTx/>
                        <a:buSzTx/>
                        <a:buNone/>
                      </a:pPr>
                      <a:r>
                        <a:rPr lang="en-US" altLang="zh-CN" sz="1600" b="0" spc="120">
                          <a:solidFill>
                            <a:srgbClr val="404040"/>
                          </a:solidFill>
                          <a:latin typeface="微软雅黑" panose="020B0503020204020204" charset="-122"/>
                          <a:ea typeface="微软雅黑" panose="020B0503020204020204" charset="-122"/>
                          <a:cs typeface="微软雅黑" panose="020B0503020204020204" charset="-122"/>
                        </a:rPr>
                        <a:t>2.出具单位公函、推荐候选人名单（加盖公章）等纸质材料</a:t>
                      </a:r>
                      <a:endParaRPr lang="en-US" altLang="zh-CN" sz="1600" b="0" spc="120">
                        <a:solidFill>
                          <a:srgbClr val="404040"/>
                        </a:solidFill>
                        <a:latin typeface="微软雅黑" panose="020B0503020204020204" charset="-122"/>
                        <a:ea typeface="微软雅黑" panose="020B0503020204020204" charset="-122"/>
                        <a:cs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r>
              <a:tr h="939800">
                <a:tc>
                  <a:txBody>
                    <a:bodyPr/>
                    <a:p>
                      <a:pPr indent="0" algn="ctr" fontAlgn="ctr">
                        <a:lnSpc>
                          <a:spcPct val="120000"/>
                        </a:lnSpc>
                        <a:spcBef>
                          <a:spcPts val="0"/>
                        </a:spcBef>
                        <a:spcAft>
                          <a:spcPts val="0"/>
                        </a:spcAft>
                        <a:buClrTx/>
                        <a:buSzTx/>
                        <a:buFontTx/>
                        <a:buNone/>
                      </a:pPr>
                      <a:r>
                        <a:rPr lang="en-US" altLang="zh-CN" sz="1600" b="0" spc="120">
                          <a:solidFill>
                            <a:srgbClr val="646464"/>
                          </a:solidFill>
                          <a:latin typeface="微软雅黑" panose="020B0503020204020204" charset="-122"/>
                          <a:ea typeface="微软雅黑" panose="020B0503020204020204" charset="-122"/>
                          <a:cs typeface="微软雅黑" panose="020B0503020204020204" charset="-122"/>
                        </a:rPr>
                        <a:t>6月</a:t>
                      </a:r>
                      <a:endParaRPr lang="en-US" altLang="zh-CN" sz="1600" b="0" spc="120">
                        <a:solidFill>
                          <a:srgbClr val="646464"/>
                        </a:solidFill>
                        <a:latin typeface="微软雅黑" panose="020B0503020204020204" charset="-122"/>
                        <a:ea typeface="微软雅黑" panose="020B0503020204020204" charset="-122"/>
                        <a:cs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2F2F2"/>
                    </a:solidFill>
                  </a:tcPr>
                </a:tc>
                <a:tc>
                  <a:txBody>
                    <a:bodyPr/>
                    <a:p>
                      <a:pPr indent="0" algn="l" fontAlgn="ctr">
                        <a:lnSpc>
                          <a:spcPct val="120000"/>
                        </a:lnSpc>
                        <a:spcBef>
                          <a:spcPts val="0"/>
                        </a:spcBef>
                        <a:spcAft>
                          <a:spcPts val="0"/>
                        </a:spcAft>
                        <a:buClrTx/>
                        <a:buSzTx/>
                        <a:buFontTx/>
                        <a:buNone/>
                      </a:pPr>
                      <a:r>
                        <a:rPr lang="en-US" altLang="zh-CN" sz="1600" b="0" spc="120">
                          <a:solidFill>
                            <a:srgbClr val="404040"/>
                          </a:solidFill>
                          <a:latin typeface="微软雅黑" panose="020B0503020204020204" charset="-122"/>
                          <a:ea typeface="微软雅黑" panose="020B0503020204020204" charset="-122"/>
                        </a:rPr>
                        <a:t>留基委</a:t>
                      </a:r>
                      <a:r>
                        <a:rPr lang="zh-CN" altLang="en-US" sz="1600" b="0" spc="120">
                          <a:solidFill>
                            <a:srgbClr val="404040"/>
                          </a:solidFill>
                          <a:latin typeface="微软雅黑" panose="020B0503020204020204" charset="-122"/>
                          <a:ea typeface="微软雅黑" panose="020B0503020204020204" charset="-122"/>
                        </a:rPr>
                        <a:t>审核并确定录取名单</a:t>
                      </a:r>
                      <a:endParaRPr lang="zh-CN" altLang="en-US" sz="1600" b="0" spc="120">
                        <a:solidFill>
                          <a:srgbClr val="404040"/>
                        </a:solidFill>
                        <a:latin typeface="微软雅黑" panose="020B0503020204020204" charset="-122"/>
                        <a:ea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2F2F2"/>
                    </a:solidFill>
                  </a:tcPr>
                </a:tc>
                <a:tc>
                  <a:txBody>
                    <a:bodyPr/>
                    <a:p>
                      <a:pPr indent="0" algn="l" fontAlgn="ctr">
                        <a:lnSpc>
                          <a:spcPct val="120000"/>
                        </a:lnSpc>
                        <a:spcBef>
                          <a:spcPts val="0"/>
                        </a:spcBef>
                        <a:spcAft>
                          <a:spcPts val="0"/>
                        </a:spcAft>
                        <a:buClrTx/>
                        <a:buSzTx/>
                        <a:buFontTx/>
                      </a:pPr>
                      <a:r>
                        <a:rPr lang="en-US" altLang="zh-CN" sz="1600" b="0" spc="120">
                          <a:solidFill>
                            <a:srgbClr val="404040"/>
                          </a:solidFill>
                          <a:latin typeface="微软雅黑" panose="020B0503020204020204" charset="-122"/>
                          <a:ea typeface="微软雅黑" panose="020B0503020204020204" charset="-122"/>
                          <a:cs typeface="微软雅黑" panose="020B0503020204020204" charset="-122"/>
                        </a:rPr>
                        <a:t>1.留基委审核材料，确定拟录取人员名单</a:t>
                      </a:r>
                      <a:endParaRPr lang="en-US" altLang="zh-CN" sz="1600" b="0" spc="120">
                        <a:solidFill>
                          <a:srgbClr val="404040"/>
                        </a:solidFill>
                        <a:latin typeface="微软雅黑" panose="020B0503020204020204" charset="-122"/>
                        <a:ea typeface="微软雅黑" panose="020B0503020204020204" charset="-122"/>
                        <a:cs typeface="微软雅黑" panose="020B0503020204020204" charset="-122"/>
                      </a:endParaRPr>
                    </a:p>
                    <a:p>
                      <a:pPr indent="0" algn="l" fontAlgn="ctr">
                        <a:lnSpc>
                          <a:spcPct val="120000"/>
                        </a:lnSpc>
                        <a:spcBef>
                          <a:spcPts val="0"/>
                        </a:spcBef>
                        <a:spcAft>
                          <a:spcPts val="0"/>
                        </a:spcAft>
                        <a:buClrTx/>
                        <a:buSzTx/>
                        <a:buFontTx/>
                      </a:pPr>
                      <a:r>
                        <a:rPr lang="en-US" altLang="zh-CN" sz="1600" b="0" spc="120">
                          <a:solidFill>
                            <a:srgbClr val="404040"/>
                          </a:solidFill>
                          <a:latin typeface="微软雅黑" panose="020B0503020204020204" charset="-122"/>
                          <a:ea typeface="微软雅黑" panose="020B0503020204020204" charset="-122"/>
                          <a:cs typeface="微软雅黑" panose="020B0503020204020204" charset="-122"/>
                        </a:rPr>
                        <a:t>2.留学人员登录国家公派留学管理信息平台查询录取结果，下载录取文件</a:t>
                      </a:r>
                      <a:endParaRPr lang="en-US" altLang="zh-CN" sz="1600" b="0" spc="120">
                        <a:solidFill>
                          <a:srgbClr val="404040"/>
                        </a:solidFill>
                        <a:latin typeface="微软雅黑" panose="020B0503020204020204" charset="-122"/>
                        <a:ea typeface="微软雅黑" panose="020B0503020204020204" charset="-122"/>
                        <a:cs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2F2F2"/>
                    </a:solidFill>
                  </a:tcPr>
                </a:tc>
              </a:tr>
              <a:tr h="939800">
                <a:tc>
                  <a:txBody>
                    <a:bodyPr/>
                    <a:p>
                      <a:pPr indent="0" algn="ctr" fontAlgn="ctr">
                        <a:lnSpc>
                          <a:spcPct val="120000"/>
                        </a:lnSpc>
                        <a:spcBef>
                          <a:spcPts val="0"/>
                        </a:spcBef>
                        <a:spcAft>
                          <a:spcPts val="0"/>
                        </a:spcAft>
                        <a:buClrTx/>
                        <a:buSzTx/>
                        <a:buFontTx/>
                        <a:buNone/>
                      </a:pPr>
                      <a:r>
                        <a:rPr lang="zh-CN" altLang="en-US" sz="1600" b="0" spc="120">
                          <a:solidFill>
                            <a:srgbClr val="646464"/>
                          </a:solidFill>
                          <a:latin typeface="微软雅黑" panose="020B0503020204020204" charset="-122"/>
                          <a:ea typeface="微软雅黑" panose="020B0503020204020204" charset="-122"/>
                        </a:rPr>
                        <a:t>录取之后</a:t>
                      </a:r>
                      <a:endParaRPr lang="zh-CN" altLang="en-US" sz="1600" b="0" spc="120">
                        <a:solidFill>
                          <a:srgbClr val="646464"/>
                        </a:solidFill>
                        <a:latin typeface="微软雅黑" panose="020B0503020204020204" charset="-122"/>
                        <a:ea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9525">
                      <a:solidFill>
                        <a:srgbClr val="646464"/>
                      </a:solidFill>
                      <a:prstDash val="sysDash"/>
                    </a:lnT>
                    <a:lnB w="28575">
                      <a:solidFill>
                        <a:srgbClr val="646464"/>
                      </a:solidFill>
                      <a:prstDash val="solid"/>
                    </a:lnB>
                    <a:solidFill>
                      <a:srgbClr val="FFFFFF"/>
                    </a:solidFill>
                  </a:tcPr>
                </a:tc>
                <a:tc>
                  <a:txBody>
                    <a:bodyPr/>
                    <a:p>
                      <a:pPr indent="0" algn="l" fontAlgn="ctr">
                        <a:lnSpc>
                          <a:spcPct val="120000"/>
                        </a:lnSpc>
                        <a:spcBef>
                          <a:spcPts val="0"/>
                        </a:spcBef>
                        <a:spcAft>
                          <a:spcPts val="0"/>
                        </a:spcAft>
                        <a:buClrTx/>
                        <a:buSzTx/>
                        <a:buFontTx/>
                        <a:buNone/>
                      </a:pPr>
                      <a:r>
                        <a:rPr lang="zh-CN" altLang="en-US" sz="1600" b="0" spc="120">
                          <a:solidFill>
                            <a:srgbClr val="404040"/>
                          </a:solidFill>
                          <a:latin typeface="微软雅黑" panose="020B0503020204020204" charset="-122"/>
                          <a:ea typeface="微软雅黑" panose="020B0503020204020204" charset="-122"/>
                        </a:rPr>
                        <a:t>办理出国手续</a:t>
                      </a:r>
                      <a:endParaRPr lang="zh-CN" altLang="en-US" sz="1600" b="0" spc="120">
                        <a:solidFill>
                          <a:srgbClr val="404040"/>
                        </a:solidFill>
                        <a:latin typeface="微软雅黑" panose="020B0503020204020204" charset="-122"/>
                        <a:ea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9525">
                      <a:solidFill>
                        <a:srgbClr val="646464"/>
                      </a:solidFill>
                      <a:prstDash val="sysDash"/>
                    </a:lnT>
                    <a:lnB w="28575">
                      <a:solidFill>
                        <a:srgbClr val="646464"/>
                      </a:solidFill>
                      <a:prstDash val="solid"/>
                    </a:lnB>
                    <a:solidFill>
                      <a:srgbClr val="FFFFFF"/>
                    </a:solidFill>
                  </a:tcPr>
                </a:tc>
                <a:tc>
                  <a:txBody>
                    <a:bodyPr/>
                    <a:p>
                      <a:pPr indent="0" algn="l" fontAlgn="ctr">
                        <a:lnSpc>
                          <a:spcPct val="120000"/>
                        </a:lnSpc>
                        <a:spcBef>
                          <a:spcPts val="0"/>
                        </a:spcBef>
                        <a:spcAft>
                          <a:spcPts val="0"/>
                        </a:spcAft>
                        <a:buClrTx/>
                        <a:buSzTx/>
                        <a:buFontTx/>
                        <a:buNone/>
                      </a:pPr>
                      <a:r>
                        <a:rPr lang="en-US" altLang="zh-CN" sz="1600" b="0" spc="120">
                          <a:solidFill>
                            <a:srgbClr val="404040"/>
                          </a:solidFill>
                          <a:latin typeface="微软雅黑" panose="020B0503020204020204" charset="-122"/>
                          <a:ea typeface="微软雅黑" panose="020B0503020204020204" charset="-122"/>
                          <a:cs typeface="微软雅黑" panose="020B0503020204020204" charset="-122"/>
                        </a:rPr>
                        <a:t>1.</a:t>
                      </a:r>
                      <a:r>
                        <a:rPr lang="zh-CN" altLang="en-US" sz="1600" b="0" spc="120">
                          <a:solidFill>
                            <a:srgbClr val="404040"/>
                          </a:solidFill>
                          <a:latin typeface="微软雅黑" panose="020B0503020204020204" charset="-122"/>
                          <a:ea typeface="微软雅黑" panose="020B0503020204020204" charset="-122"/>
                          <a:cs typeface="微软雅黑" panose="020B0503020204020204" charset="-122"/>
                        </a:rPr>
                        <a:t>录取人员完成</a:t>
                      </a:r>
                      <a:r>
                        <a:rPr lang="zh-CN" altLang="en-US" sz="1600" b="0" spc="120">
                          <a:solidFill>
                            <a:srgbClr val="C00000"/>
                          </a:solidFill>
                          <a:latin typeface="微软雅黑" panose="020B0503020204020204" charset="-122"/>
                          <a:ea typeface="微软雅黑" panose="020B0503020204020204" charset="-122"/>
                          <a:cs typeface="微软雅黑" panose="020B0503020204020204" charset="-122"/>
                        </a:rPr>
                        <a:t>校内审批流程</a:t>
                      </a:r>
                      <a:endParaRPr lang="zh-CN" altLang="en-US" sz="1600" b="0" spc="120">
                        <a:solidFill>
                          <a:srgbClr val="404040"/>
                        </a:solidFill>
                        <a:latin typeface="微软雅黑" panose="020B0503020204020204" charset="-122"/>
                        <a:ea typeface="微软雅黑" panose="020B0503020204020204" charset="-122"/>
                        <a:cs typeface="微软雅黑" panose="020B0503020204020204" charset="-122"/>
                      </a:endParaRPr>
                    </a:p>
                    <a:p>
                      <a:pPr indent="0" algn="l" fontAlgn="ctr">
                        <a:lnSpc>
                          <a:spcPct val="120000"/>
                        </a:lnSpc>
                        <a:spcBef>
                          <a:spcPts val="0"/>
                        </a:spcBef>
                        <a:spcAft>
                          <a:spcPts val="0"/>
                        </a:spcAft>
                        <a:buClrTx/>
                        <a:buSzTx/>
                        <a:buFontTx/>
                        <a:buNone/>
                      </a:pPr>
                      <a:r>
                        <a:rPr lang="en-US" altLang="zh-CN" sz="1600" b="0" spc="120">
                          <a:solidFill>
                            <a:srgbClr val="404040"/>
                          </a:solidFill>
                          <a:latin typeface="微软雅黑" panose="020B0503020204020204" charset="-122"/>
                          <a:ea typeface="微软雅黑" panose="020B0503020204020204" charset="-122"/>
                          <a:cs typeface="微软雅黑" panose="020B0503020204020204" charset="-122"/>
                        </a:rPr>
                        <a:t>2.</a:t>
                      </a:r>
                      <a:r>
                        <a:rPr lang="zh-CN" altLang="en-US" sz="1600" b="0" spc="120">
                          <a:solidFill>
                            <a:srgbClr val="404040"/>
                          </a:solidFill>
                          <a:latin typeface="微软雅黑" panose="020B0503020204020204" charset="-122"/>
                          <a:ea typeface="微软雅黑" panose="020B0503020204020204" charset="-122"/>
                          <a:cs typeface="微软雅黑" panose="020B0503020204020204" charset="-122"/>
                        </a:rPr>
                        <a:t>参照留基委</a:t>
                      </a:r>
                      <a:r>
                        <a:rPr lang="zh-CN" altLang="en-US" sz="1600" b="0" spc="120">
                          <a:solidFill>
                            <a:srgbClr val="C00000"/>
                          </a:solidFill>
                          <a:latin typeface="微软雅黑" panose="020B0503020204020204" charset="-122"/>
                          <a:ea typeface="微软雅黑" panose="020B0503020204020204" charset="-122"/>
                          <a:cs typeface="微软雅黑" panose="020B0503020204020204" charset="-122"/>
                        </a:rPr>
                        <a:t>公派留学流程</a:t>
                      </a:r>
                      <a:r>
                        <a:rPr lang="zh-CN" altLang="en-US" sz="1600" b="0" spc="120">
                          <a:solidFill>
                            <a:srgbClr val="404040"/>
                          </a:solidFill>
                          <a:latin typeface="微软雅黑" panose="020B0503020204020204" charset="-122"/>
                          <a:ea typeface="微软雅黑" panose="020B0503020204020204" charset="-122"/>
                          <a:cs typeface="微软雅黑" panose="020B0503020204020204" charset="-122"/>
                        </a:rPr>
                        <a:t>办理相关手续</a:t>
                      </a:r>
                      <a:endParaRPr lang="zh-CN" altLang="en-US" sz="1600" b="0" spc="120">
                        <a:solidFill>
                          <a:srgbClr val="404040"/>
                        </a:solidFill>
                        <a:latin typeface="微软雅黑" panose="020B0503020204020204" charset="-122"/>
                        <a:ea typeface="微软雅黑" panose="020B0503020204020204" charset="-122"/>
                        <a:cs typeface="微软雅黑" panose="020B0503020204020204" charset="-122"/>
                      </a:endParaRPr>
                    </a:p>
                  </a:txBody>
                  <a:tcPr marL="254000" marR="254000" marT="177800" marB="177800" anchor="ctr">
                    <a:lnL w="9525">
                      <a:solidFill>
                        <a:srgbClr val="646464"/>
                      </a:solidFill>
                      <a:prstDash val="sysDash"/>
                    </a:lnL>
                    <a:lnR w="9525">
                      <a:solidFill>
                        <a:srgbClr val="646464"/>
                      </a:solidFill>
                      <a:prstDash val="sysDash"/>
                    </a:lnR>
                    <a:lnT w="9525">
                      <a:solidFill>
                        <a:srgbClr val="646464"/>
                      </a:solidFill>
                      <a:prstDash val="sysDash"/>
                    </a:lnT>
                    <a:lnB w="28575">
                      <a:solidFill>
                        <a:srgbClr val="646464"/>
                      </a:solidFill>
                      <a:prstDash val="solid"/>
                    </a:lnB>
                    <a:solidFill>
                      <a:srgbClr val="FFFFFF"/>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descr="电商客服服务流程（主动退货及退换货流程）"/>
          <p:cNvPicPr>
            <a:picLocks noChangeAspect="1"/>
          </p:cNvPicPr>
          <p:nvPr/>
        </p:nvPicPr>
        <p:blipFill>
          <a:blip r:embed="rId1"/>
          <a:stretch>
            <a:fillRect/>
          </a:stretch>
        </p:blipFill>
        <p:spPr>
          <a:xfrm>
            <a:off x="1751965" y="0"/>
            <a:ext cx="8688070" cy="6858000"/>
          </a:xfrm>
          <a:prstGeom prst="rect">
            <a:avLst/>
          </a:prstGeom>
        </p:spPr>
      </p:pic>
      <p:sp>
        <p:nvSpPr>
          <p:cNvPr id="15" name="文本框 14"/>
          <p:cNvSpPr txBox="1"/>
          <p:nvPr/>
        </p:nvSpPr>
        <p:spPr>
          <a:xfrm rot="16200000">
            <a:off x="1540145" y="-339066"/>
            <a:ext cx="613410" cy="2213937"/>
          </a:xfrm>
          <a:prstGeom prst="rect">
            <a:avLst/>
          </a:prstGeom>
          <a:solidFill>
            <a:srgbClr val="0A2A6C"/>
          </a:solidFill>
        </p:spPr>
        <p:txBody>
          <a:bodyPr vert="eaVert" wrap="square" rtlCol="0">
            <a:spAutoFit/>
          </a:bodyPr>
          <a:p>
            <a:pPr algn="ctr"/>
            <a:r>
              <a:rPr lang="zh-CN" altLang="en-US" sz="2800" b="1" dirty="0">
                <a:solidFill>
                  <a:schemeClr val="bg1"/>
                </a:solidFill>
                <a:cs typeface="+mn-ea"/>
                <a:sym typeface="+mn-lt"/>
              </a:rPr>
              <a:t>选拔流程</a:t>
            </a:r>
            <a:endParaRPr lang="zh-CN" altLang="en-US" sz="2800" b="1" dirty="0">
              <a:solidFill>
                <a:schemeClr val="bg1"/>
              </a:solidFill>
              <a:cs typeface="+mn-ea"/>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1000" fill="hold"/>
                                        <p:tgtEl>
                                          <p:spTgt spid="15"/>
                                        </p:tgtEl>
                                        <p:attrNameLst>
                                          <p:attrName>ppt_x</p:attrName>
                                        </p:attrNameLst>
                                      </p:cBhvr>
                                      <p:tavLst>
                                        <p:tav tm="0">
                                          <p:val>
                                            <p:strVal val="0-#ppt_w/2"/>
                                          </p:val>
                                        </p:tav>
                                        <p:tav tm="100000">
                                          <p:val>
                                            <p:strVal val="#ppt_x"/>
                                          </p:val>
                                        </p:tav>
                                      </p:tavLst>
                                    </p:anim>
                                    <p:anim calcmode="lin" valueType="num">
                                      <p:cBhvr additive="base">
                                        <p:cTn id="8" dur="10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格 4"/>
          <p:cNvGraphicFramePr/>
          <p:nvPr>
            <p:custDataLst>
              <p:tags r:id="rId1"/>
            </p:custDataLst>
          </p:nvPr>
        </p:nvGraphicFramePr>
        <p:xfrm>
          <a:off x="215900" y="715010"/>
          <a:ext cx="11760200" cy="5427980"/>
        </p:xfrm>
        <a:graphic>
          <a:graphicData uri="http://schemas.openxmlformats.org/drawingml/2006/table">
            <a:tbl>
              <a:tblPr firstRow="1" bandRow="1">
                <a:tableStyleId>{A355C204-6FE1-49F2-90F8-D6652FBEB877}</a:tableStyleId>
              </a:tblPr>
              <a:tblGrid>
                <a:gridCol w="431800"/>
                <a:gridCol w="2771140"/>
                <a:gridCol w="4321810"/>
                <a:gridCol w="1223645"/>
                <a:gridCol w="1570990"/>
                <a:gridCol w="1440815"/>
              </a:tblGrid>
              <a:tr h="424180">
                <a:tc>
                  <a:txBody>
                    <a:bodyPr/>
                    <a:p>
                      <a:pPr indent="0" algn="ctr">
                        <a:lnSpc>
                          <a:spcPct val="120000"/>
                        </a:lnSpc>
                        <a:spcBef>
                          <a:spcPts val="0"/>
                        </a:spcBef>
                        <a:spcAft>
                          <a:spcPts val="0"/>
                        </a:spcAft>
                        <a:buNone/>
                      </a:pPr>
                      <a:endParaRPr lang="zh-CN" altLang="en-US" sz="1200" spc="120"/>
                    </a:p>
                  </a:txBody>
                  <a:tcPr marL="107950" marR="107950" marT="63500" marB="63500" anchor="ctr">
                    <a:solidFill>
                      <a:schemeClr val="accent1"/>
                    </a:solidFill>
                  </a:tcPr>
                </a:tc>
                <a:tc>
                  <a:txBody>
                    <a:bodyPr/>
                    <a:p>
                      <a:pPr indent="0" algn="ctr">
                        <a:lnSpc>
                          <a:spcPct val="120000"/>
                        </a:lnSpc>
                        <a:spcBef>
                          <a:spcPts val="0"/>
                        </a:spcBef>
                        <a:spcAft>
                          <a:spcPts val="0"/>
                        </a:spcAft>
                        <a:buNone/>
                      </a:pPr>
                      <a:r>
                        <a:rPr lang="zh-CN" altLang="en-US" sz="1200" spc="120">
                          <a:solidFill>
                            <a:schemeClr val="bg1"/>
                          </a:solidFill>
                        </a:rPr>
                        <a:t>申请材料</a:t>
                      </a:r>
                      <a:endParaRPr lang="zh-CN" altLang="en-US" sz="1200" spc="120">
                        <a:solidFill>
                          <a:schemeClr val="bg1"/>
                        </a:solidFill>
                      </a:endParaRPr>
                    </a:p>
                  </a:txBody>
                  <a:tcPr marL="107950" marR="107950" marT="63500" marB="63500" anchor="ctr">
                    <a:solidFill>
                      <a:schemeClr val="accent1"/>
                    </a:solidFill>
                  </a:tcPr>
                </a:tc>
                <a:tc>
                  <a:txBody>
                    <a:bodyPr/>
                    <a:p>
                      <a:pPr indent="0" algn="ctr">
                        <a:lnSpc>
                          <a:spcPct val="120000"/>
                        </a:lnSpc>
                        <a:spcBef>
                          <a:spcPts val="0"/>
                        </a:spcBef>
                        <a:spcAft>
                          <a:spcPts val="0"/>
                        </a:spcAft>
                        <a:buNone/>
                      </a:pPr>
                      <a:r>
                        <a:rPr lang="zh-CN" altLang="en-US" sz="1200" spc="120">
                          <a:solidFill>
                            <a:schemeClr val="bg1"/>
                          </a:solidFill>
                        </a:rPr>
                        <a:t>说明及要求</a:t>
                      </a:r>
                      <a:endParaRPr lang="zh-CN" altLang="en-US" sz="1200" spc="120">
                        <a:solidFill>
                          <a:schemeClr val="bg1"/>
                        </a:solidFill>
                      </a:endParaRPr>
                    </a:p>
                  </a:txBody>
                  <a:tcPr marL="107950" marR="107950" marT="63500" marB="63500" anchor="ctr">
                    <a:solidFill>
                      <a:schemeClr val="accent1"/>
                    </a:solidFill>
                  </a:tcPr>
                </a:tc>
                <a:tc>
                  <a:txBody>
                    <a:bodyPr/>
                    <a:p>
                      <a:pPr indent="0" algn="ctr">
                        <a:lnSpc>
                          <a:spcPct val="120000"/>
                        </a:lnSpc>
                        <a:spcBef>
                          <a:spcPts val="0"/>
                        </a:spcBef>
                        <a:spcAft>
                          <a:spcPts val="0"/>
                        </a:spcAft>
                        <a:buNone/>
                      </a:pPr>
                      <a:r>
                        <a:rPr lang="zh-CN" altLang="en-US" sz="1200" spc="120">
                          <a:solidFill>
                            <a:schemeClr val="bg1"/>
                          </a:solidFill>
                        </a:rPr>
                        <a:t>系统</a:t>
                      </a:r>
                      <a:endParaRPr lang="zh-CN" altLang="en-US" sz="1200" spc="120">
                        <a:solidFill>
                          <a:schemeClr val="bg1"/>
                        </a:solidFill>
                      </a:endParaRPr>
                    </a:p>
                  </a:txBody>
                  <a:tcPr marL="107950" marR="107950" marT="63500" marB="63500" anchor="ctr">
                    <a:solidFill>
                      <a:schemeClr val="accent1"/>
                    </a:solidFill>
                  </a:tcPr>
                </a:tc>
                <a:tc>
                  <a:txBody>
                    <a:bodyPr/>
                    <a:p>
                      <a:pPr indent="0" algn="ctr">
                        <a:lnSpc>
                          <a:spcPct val="120000"/>
                        </a:lnSpc>
                        <a:spcBef>
                          <a:spcPts val="0"/>
                        </a:spcBef>
                        <a:spcAft>
                          <a:spcPts val="0"/>
                        </a:spcAft>
                        <a:buNone/>
                      </a:pPr>
                      <a:r>
                        <a:rPr lang="zh-CN" altLang="en-US" sz="1200" spc="120">
                          <a:solidFill>
                            <a:schemeClr val="bg1"/>
                          </a:solidFill>
                        </a:rPr>
                        <a:t>纸质</a:t>
                      </a:r>
                      <a:endParaRPr lang="zh-CN" altLang="en-US" sz="1200" spc="120">
                        <a:solidFill>
                          <a:schemeClr val="bg1"/>
                        </a:solidFill>
                      </a:endParaRPr>
                    </a:p>
                  </a:txBody>
                  <a:tcPr marL="107950" marR="107950" marT="63500" marB="63500" anchor="ctr">
                    <a:solidFill>
                      <a:schemeClr val="accent1"/>
                    </a:solidFill>
                  </a:tcPr>
                </a:tc>
                <a:tc>
                  <a:txBody>
                    <a:bodyPr/>
                    <a:p>
                      <a:pPr indent="0" algn="ctr">
                        <a:lnSpc>
                          <a:spcPct val="120000"/>
                        </a:lnSpc>
                        <a:spcBef>
                          <a:spcPts val="0"/>
                        </a:spcBef>
                        <a:spcAft>
                          <a:spcPts val="0"/>
                        </a:spcAft>
                        <a:buNone/>
                      </a:pPr>
                      <a:r>
                        <a:rPr lang="zh-CN" altLang="en-US" sz="1200" spc="120">
                          <a:solidFill>
                            <a:schemeClr val="bg1"/>
                          </a:solidFill>
                        </a:rPr>
                        <a:t>电子</a:t>
                      </a:r>
                      <a:endParaRPr lang="zh-CN" altLang="en-US" sz="1200" spc="120">
                        <a:solidFill>
                          <a:schemeClr val="bg1"/>
                        </a:solidFill>
                      </a:endParaRPr>
                    </a:p>
                  </a:txBody>
                  <a:tcPr marL="107950" marR="107950" marT="63500" marB="63500" anchor="ctr">
                    <a:solidFill>
                      <a:schemeClr val="accent1"/>
                    </a:solidFill>
                  </a:tcPr>
                </a:tc>
              </a:tr>
              <a:tr h="379730">
                <a:tc>
                  <a:txBody>
                    <a:bodyPr/>
                    <a:p>
                      <a:pPr indent="0" algn="ctr">
                        <a:lnSpc>
                          <a:spcPct val="120000"/>
                        </a:lnSpc>
                        <a:spcBef>
                          <a:spcPts val="0"/>
                        </a:spcBef>
                        <a:spcAft>
                          <a:spcPts val="0"/>
                        </a:spcAft>
                        <a:buNone/>
                      </a:pPr>
                      <a:r>
                        <a:rPr lang="zh-CN" altLang="en-US" sz="1000" spc="60"/>
                        <a:t>1</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国家留学基金管理委员会出国留学申请表</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在线填写后打印，手签，贴近期一寸免冠照，再扫描成</a:t>
                      </a:r>
                      <a:r>
                        <a:rPr lang="en-US" altLang="zh-CN" sz="1000" spc="60"/>
                        <a:t>PDF</a:t>
                      </a:r>
                      <a:endParaRPr lang="en-US" altLang="zh-CN" sz="1000" spc="60"/>
                    </a:p>
                  </a:txBody>
                  <a:tcPr marL="107950" marR="107950" marT="63500" marB="63500" anchor="ctr"/>
                </a:tc>
                <a:tc>
                  <a:txBody>
                    <a:bodyPr/>
                    <a:p>
                      <a:pPr indent="0" algn="ctr">
                        <a:lnSpc>
                          <a:spcPct val="120000"/>
                        </a:lnSpc>
                        <a:spcBef>
                          <a:spcPts val="0"/>
                        </a:spcBef>
                        <a:spcAft>
                          <a:spcPts val="0"/>
                        </a:spcAft>
                        <a:buNone/>
                      </a:pPr>
                      <a:r>
                        <a:rPr lang="zh-CN" altLang="en-US" sz="1000" spc="60"/>
                        <a:t>在线提交</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手签原件</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PDF文件</a:t>
                      </a:r>
                      <a:endParaRPr lang="zh-CN" altLang="en-US" sz="1000" spc="60"/>
                    </a:p>
                  </a:txBody>
                  <a:tcPr marL="107950" marR="107950" marT="63500" marB="63500" anchor="ctr"/>
                </a:tc>
              </a:tr>
              <a:tr h="827405">
                <a:tc>
                  <a:txBody>
                    <a:bodyPr/>
                    <a:p>
                      <a:pPr indent="0" algn="ctr">
                        <a:lnSpc>
                          <a:spcPct val="120000"/>
                        </a:lnSpc>
                        <a:spcBef>
                          <a:spcPts val="0"/>
                        </a:spcBef>
                        <a:spcAft>
                          <a:spcPts val="0"/>
                        </a:spcAft>
                        <a:buNone/>
                      </a:pPr>
                      <a:r>
                        <a:rPr lang="zh-CN" altLang="en-US" sz="1000" spc="60"/>
                        <a:t>2</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单位推荐意见表</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系统自动生成带条码文件，网上填报阶段此表不能显示。</a:t>
                      </a:r>
                      <a:endParaRPr lang="zh-CN" altLang="en-US" sz="1000" spc="60"/>
                    </a:p>
                    <a:p>
                      <a:pPr indent="0" algn="l">
                        <a:lnSpc>
                          <a:spcPct val="120000"/>
                        </a:lnSpc>
                        <a:spcBef>
                          <a:spcPts val="0"/>
                        </a:spcBef>
                        <a:spcAft>
                          <a:spcPts val="0"/>
                        </a:spcAft>
                        <a:buNone/>
                      </a:pPr>
                      <a:r>
                        <a:rPr lang="zh-CN" altLang="en-US" sz="1000" spc="60"/>
                        <a:t>会提前发</a:t>
                      </a:r>
                      <a:r>
                        <a:rPr lang="en-US" altLang="zh-CN" sz="1000" spc="60"/>
                        <a:t>word</a:t>
                      </a:r>
                      <a:r>
                        <a:rPr lang="zh-CN" altLang="en-US" sz="1000" spc="60"/>
                        <a:t>版，填写打印后，请所在学院分管领导签署意见、签字、盖章后，扫描成</a:t>
                      </a:r>
                      <a:r>
                        <a:rPr lang="en-US" altLang="zh-CN" sz="1000" spc="60"/>
                        <a:t>PDF</a:t>
                      </a:r>
                      <a:endParaRPr lang="en-US" altLang="zh-CN" sz="1000" spc="60"/>
                    </a:p>
                  </a:txBody>
                  <a:tcPr marL="107950" marR="107950" marT="63500" marB="63500" anchor="ctr"/>
                </a:tc>
                <a:tc>
                  <a:txBody>
                    <a:bodyPr/>
                    <a:p>
                      <a:pPr indent="0" algn="ctr">
                        <a:lnSpc>
                          <a:spcPct val="120000"/>
                        </a:lnSpc>
                        <a:spcBef>
                          <a:spcPts val="0"/>
                        </a:spcBef>
                        <a:spcAft>
                          <a:spcPts val="0"/>
                        </a:spcAft>
                        <a:buNone/>
                      </a:pPr>
                      <a:r>
                        <a:rPr lang="zh-CN" altLang="en-US" sz="1000" spc="60"/>
                        <a:t>在线生成</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en-US" altLang="zh-CN" sz="1000" spc="60"/>
                        <a:t>1</a:t>
                      </a:r>
                      <a:r>
                        <a:rPr lang="zh-CN" altLang="en-US" sz="1000" spc="60"/>
                        <a:t>、系统导出带条码空白表格</a:t>
                      </a:r>
                      <a:endParaRPr lang="zh-CN" altLang="en-US" sz="1000" spc="60"/>
                    </a:p>
                    <a:p>
                      <a:pPr indent="0" algn="l">
                        <a:lnSpc>
                          <a:spcPct val="120000"/>
                        </a:lnSpc>
                        <a:spcBef>
                          <a:spcPts val="0"/>
                        </a:spcBef>
                        <a:spcAft>
                          <a:spcPts val="0"/>
                        </a:spcAft>
                        <a:buNone/>
                      </a:pPr>
                      <a:r>
                        <a:rPr lang="en-US" altLang="zh-CN" sz="1000" spc="60"/>
                        <a:t>2</a:t>
                      </a:r>
                      <a:r>
                        <a:rPr lang="zh-CN" altLang="en-US" sz="1000" spc="60"/>
                        <a:t>、签字盖章原件</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en-US" altLang="zh-CN" sz="1000" spc="60"/>
                        <a:t>1</a:t>
                      </a:r>
                      <a:r>
                        <a:rPr lang="zh-CN" altLang="en-US" sz="1000" spc="60"/>
                        <a:t>、未盖章</a:t>
                      </a:r>
                      <a:r>
                        <a:rPr lang="en-US" altLang="zh-CN" sz="1000" spc="60"/>
                        <a:t>word</a:t>
                      </a:r>
                      <a:r>
                        <a:rPr lang="zh-CN" altLang="en-US" sz="1000" spc="60"/>
                        <a:t>表</a:t>
                      </a:r>
                      <a:endParaRPr lang="zh-CN" altLang="en-US" sz="1000" spc="60"/>
                    </a:p>
                    <a:p>
                      <a:pPr indent="0" algn="l">
                        <a:lnSpc>
                          <a:spcPct val="120000"/>
                        </a:lnSpc>
                        <a:spcBef>
                          <a:spcPts val="0"/>
                        </a:spcBef>
                        <a:spcAft>
                          <a:spcPts val="0"/>
                        </a:spcAft>
                        <a:buNone/>
                      </a:pPr>
                      <a:r>
                        <a:rPr lang="en-US" altLang="zh-CN" sz="1000" spc="60"/>
                        <a:t>2</a:t>
                      </a:r>
                      <a:r>
                        <a:rPr lang="zh-CN" altLang="en-US" sz="1000" spc="60"/>
                        <a:t>、签字盖章扫描件</a:t>
                      </a:r>
                      <a:endParaRPr lang="zh-CN" altLang="en-US" sz="1000" spc="60"/>
                    </a:p>
                  </a:txBody>
                  <a:tcPr marL="107950" marR="107950" marT="63500" marB="63500" anchor="ctr"/>
                </a:tc>
              </a:tr>
              <a:tr h="379730">
                <a:tc>
                  <a:txBody>
                    <a:bodyPr/>
                    <a:p>
                      <a:pPr indent="0" algn="ctr">
                        <a:lnSpc>
                          <a:spcPct val="120000"/>
                        </a:lnSpc>
                        <a:spcBef>
                          <a:spcPts val="0"/>
                        </a:spcBef>
                        <a:spcAft>
                          <a:spcPts val="0"/>
                        </a:spcAft>
                        <a:buNone/>
                      </a:pPr>
                      <a:r>
                        <a:rPr lang="zh-CN" altLang="en-US" sz="1000" spc="60"/>
                        <a:t>3</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正式邀请信/入学通知书</a:t>
                      </a:r>
                      <a:endParaRPr lang="zh-CN" altLang="en-US" sz="1000" spc="60"/>
                    </a:p>
                  </a:txBody>
                  <a:tcPr marL="107950" marR="107950" marT="63500" marB="63500" anchor="ctr"/>
                </a:tc>
                <a:tc>
                  <a:txBody>
                    <a:bodyPr/>
                    <a:p>
                      <a:pPr indent="0" algn="l">
                        <a:lnSpc>
                          <a:spcPct val="120000"/>
                        </a:lnSpc>
                        <a:spcBef>
                          <a:spcPts val="0"/>
                        </a:spcBef>
                        <a:spcAft>
                          <a:spcPts val="0"/>
                        </a:spcAft>
                        <a:buNone/>
                      </a:pPr>
                      <a:endParaRPr lang="zh-CN" altLang="en-US" sz="1000" spc="60"/>
                    </a:p>
                  </a:txBody>
                  <a:tcPr marL="107950" marR="107950" marT="63500" marB="63500" anchor="ctr"/>
                </a:tc>
                <a:tc>
                  <a:txBody>
                    <a:bodyPr/>
                    <a:p>
                      <a:pPr indent="0" algn="ctr">
                        <a:lnSpc>
                          <a:spcPct val="120000"/>
                        </a:lnSpc>
                        <a:spcBef>
                          <a:spcPts val="0"/>
                        </a:spcBef>
                        <a:spcAft>
                          <a:spcPts val="0"/>
                        </a:spcAft>
                        <a:buNone/>
                      </a:pPr>
                      <a:r>
                        <a:rPr lang="zh-CN" altLang="en-US" sz="1000" spc="60"/>
                        <a:t>上传</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en-US" altLang="zh-CN" sz="1000" spc="60"/>
                        <a:t>A4</a:t>
                      </a:r>
                      <a:r>
                        <a:rPr lang="zh-CN" altLang="en-US" sz="1000" spc="60"/>
                        <a:t>打印件</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PDF文件</a:t>
                      </a:r>
                      <a:endParaRPr lang="zh-CN" altLang="en-US" sz="1000" spc="60"/>
                    </a:p>
                  </a:txBody>
                  <a:tcPr marL="107950" marR="107950" marT="63500" marB="63500" anchor="ctr"/>
                </a:tc>
              </a:tr>
              <a:tr h="379730">
                <a:tc>
                  <a:txBody>
                    <a:bodyPr/>
                    <a:p>
                      <a:pPr indent="0" algn="ctr">
                        <a:lnSpc>
                          <a:spcPct val="120000"/>
                        </a:lnSpc>
                        <a:spcBef>
                          <a:spcPts val="0"/>
                        </a:spcBef>
                        <a:spcAft>
                          <a:spcPts val="0"/>
                        </a:spcAft>
                        <a:buNone/>
                      </a:pPr>
                      <a:r>
                        <a:rPr lang="zh-CN" altLang="en-US" sz="1000" spc="60"/>
                        <a:t>4</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学习计划（外文）</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院系审核、盖章后，扫描成</a:t>
                      </a:r>
                      <a:r>
                        <a:rPr lang="en-US" altLang="zh-CN" sz="1000" spc="60"/>
                        <a:t>PDF</a:t>
                      </a:r>
                      <a:endParaRPr lang="en-US" altLang="zh-CN" sz="1000" spc="60"/>
                    </a:p>
                  </a:txBody>
                  <a:tcPr marL="107950" marR="107950" marT="63500" marB="63500" anchor="ctr"/>
                </a:tc>
                <a:tc>
                  <a:txBody>
                    <a:bodyPr/>
                    <a:p>
                      <a:pPr indent="0" algn="ctr">
                        <a:lnSpc>
                          <a:spcPct val="120000"/>
                        </a:lnSpc>
                        <a:spcBef>
                          <a:spcPts val="0"/>
                        </a:spcBef>
                        <a:spcAft>
                          <a:spcPts val="0"/>
                        </a:spcAft>
                        <a:buNone/>
                      </a:pPr>
                      <a:r>
                        <a:rPr lang="zh-CN" altLang="en-US" sz="1000" spc="60"/>
                        <a:t>扫描件上传</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盖章原件</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PDF文件</a:t>
                      </a:r>
                      <a:endParaRPr lang="zh-CN" altLang="en-US" sz="1000" spc="60"/>
                    </a:p>
                  </a:txBody>
                  <a:tcPr marL="107950" marR="107950" marT="63500" marB="63500" anchor="ctr"/>
                </a:tc>
              </a:tr>
              <a:tr h="379730">
                <a:tc>
                  <a:txBody>
                    <a:bodyPr/>
                    <a:p>
                      <a:pPr indent="0" algn="ctr">
                        <a:lnSpc>
                          <a:spcPct val="120000"/>
                        </a:lnSpc>
                        <a:spcBef>
                          <a:spcPts val="0"/>
                        </a:spcBef>
                        <a:spcAft>
                          <a:spcPts val="0"/>
                        </a:spcAft>
                        <a:buNone/>
                      </a:pPr>
                      <a:r>
                        <a:rPr lang="zh-CN" altLang="en-US" sz="1000" spc="60"/>
                        <a:t>5</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国外导师简历</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如有，需提供</a:t>
                      </a:r>
                      <a:endParaRPr lang="zh-CN" altLang="en-US" sz="1000" spc="60"/>
                    </a:p>
                  </a:txBody>
                  <a:tcPr marL="107950" marR="107950" marT="63500" marB="63500" anchor="ctr"/>
                </a:tc>
                <a:tc>
                  <a:txBody>
                    <a:bodyPr/>
                    <a:p>
                      <a:pPr indent="0" algn="ctr">
                        <a:lnSpc>
                          <a:spcPct val="120000"/>
                        </a:lnSpc>
                        <a:spcBef>
                          <a:spcPts val="0"/>
                        </a:spcBef>
                        <a:spcAft>
                          <a:spcPts val="0"/>
                        </a:spcAft>
                        <a:buNone/>
                      </a:pPr>
                      <a:r>
                        <a:rPr sz="1000" spc="60"/>
                        <a:t>扫描件上传</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en-US" altLang="zh-CN" sz="1000" spc="60"/>
                        <a:t>A4</a:t>
                      </a:r>
                      <a:r>
                        <a:rPr lang="zh-CN" altLang="en-US" sz="1000" spc="60"/>
                        <a:t>打印件</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PDF文件</a:t>
                      </a:r>
                      <a:endParaRPr lang="zh-CN" altLang="en-US" sz="1000" spc="60"/>
                    </a:p>
                  </a:txBody>
                  <a:tcPr marL="107950" marR="107950" marT="63500" marB="63500" anchor="ctr"/>
                </a:tc>
              </a:tr>
              <a:tr h="379730">
                <a:tc>
                  <a:txBody>
                    <a:bodyPr/>
                    <a:p>
                      <a:pPr indent="0" algn="ctr">
                        <a:lnSpc>
                          <a:spcPct val="120000"/>
                        </a:lnSpc>
                        <a:spcBef>
                          <a:spcPts val="0"/>
                        </a:spcBef>
                        <a:spcAft>
                          <a:spcPts val="0"/>
                        </a:spcAft>
                        <a:buNone/>
                      </a:pPr>
                      <a:r>
                        <a:rPr lang="zh-CN" altLang="en-US" sz="1000" spc="60"/>
                        <a:t>6</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成绩单</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自本科阶段起</a:t>
                      </a:r>
                      <a:endParaRPr lang="zh-CN" altLang="en-US" sz="1000" spc="60"/>
                    </a:p>
                  </a:txBody>
                  <a:tcPr marL="107950" marR="107950" marT="63500" marB="63500" anchor="ctr"/>
                </a:tc>
                <a:tc>
                  <a:txBody>
                    <a:bodyPr/>
                    <a:p>
                      <a:pPr indent="0" algn="ctr">
                        <a:lnSpc>
                          <a:spcPct val="120000"/>
                        </a:lnSpc>
                        <a:spcBef>
                          <a:spcPts val="0"/>
                        </a:spcBef>
                        <a:spcAft>
                          <a:spcPts val="0"/>
                        </a:spcAft>
                        <a:buNone/>
                      </a:pPr>
                      <a:r>
                        <a:rPr sz="1000" spc="60"/>
                        <a:t>扫描件上传</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原件</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PDF文件</a:t>
                      </a:r>
                      <a:endParaRPr lang="zh-CN" altLang="en-US" sz="1000" spc="60"/>
                    </a:p>
                  </a:txBody>
                  <a:tcPr marL="107950" marR="107950" marT="63500" marB="63500" anchor="ctr"/>
                </a:tc>
              </a:tr>
              <a:tr h="379730">
                <a:tc>
                  <a:txBody>
                    <a:bodyPr/>
                    <a:p>
                      <a:pPr indent="0" algn="ctr">
                        <a:lnSpc>
                          <a:spcPct val="120000"/>
                        </a:lnSpc>
                        <a:spcBef>
                          <a:spcPts val="0"/>
                        </a:spcBef>
                        <a:spcAft>
                          <a:spcPts val="0"/>
                        </a:spcAft>
                        <a:buNone/>
                      </a:pPr>
                      <a:r>
                        <a:rPr lang="zh-CN" altLang="en-US" sz="1000" spc="60"/>
                        <a:t>7</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外语水平证明</a:t>
                      </a:r>
                      <a:endParaRPr lang="zh-CN" altLang="en-US" sz="1000" spc="60"/>
                    </a:p>
                  </a:txBody>
                  <a:tcPr marL="107950" marR="107950" marT="63500" marB="63500" anchor="ctr"/>
                </a:tc>
                <a:tc>
                  <a:txBody>
                    <a:bodyPr/>
                    <a:p>
                      <a:pPr indent="0" algn="l">
                        <a:lnSpc>
                          <a:spcPct val="120000"/>
                        </a:lnSpc>
                        <a:spcBef>
                          <a:spcPts val="0"/>
                        </a:spcBef>
                        <a:spcAft>
                          <a:spcPts val="0"/>
                        </a:spcAft>
                        <a:buNone/>
                      </a:pPr>
                      <a:endParaRPr lang="zh-CN" altLang="en-US" sz="1000" spc="60"/>
                    </a:p>
                  </a:txBody>
                  <a:tcPr marL="107950" marR="107950" marT="63500" marB="63500" anchor="ctr"/>
                </a:tc>
                <a:tc>
                  <a:txBody>
                    <a:bodyPr/>
                    <a:p>
                      <a:pPr indent="0" algn="ctr">
                        <a:lnSpc>
                          <a:spcPct val="120000"/>
                        </a:lnSpc>
                        <a:spcBef>
                          <a:spcPts val="0"/>
                        </a:spcBef>
                        <a:spcAft>
                          <a:spcPts val="0"/>
                        </a:spcAft>
                        <a:buNone/>
                      </a:pPr>
                      <a:r>
                        <a:rPr lang="zh-CN" altLang="en-US" sz="1000" spc="60"/>
                        <a:t>扫描件上传</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清晰复印件</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PDF文件</a:t>
                      </a:r>
                      <a:endParaRPr lang="zh-CN" altLang="en-US" sz="1000" spc="60"/>
                    </a:p>
                  </a:txBody>
                  <a:tcPr marL="107950" marR="107950" marT="63500" marB="63500" anchor="ctr"/>
                </a:tc>
              </a:tr>
              <a:tr h="379095">
                <a:tc>
                  <a:txBody>
                    <a:bodyPr/>
                    <a:p>
                      <a:pPr indent="0" algn="ctr">
                        <a:lnSpc>
                          <a:spcPct val="120000"/>
                        </a:lnSpc>
                        <a:spcBef>
                          <a:spcPts val="0"/>
                        </a:spcBef>
                        <a:spcAft>
                          <a:spcPts val="0"/>
                        </a:spcAft>
                        <a:buNone/>
                      </a:pPr>
                      <a:r>
                        <a:rPr lang="zh-CN" altLang="en-US" sz="1000" spc="60"/>
                        <a:t>8</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有效的《中华人民共和国居民身份证》</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扫描在</a:t>
                      </a:r>
                      <a:r>
                        <a:rPr lang="en-US" altLang="zh-CN" sz="1000" spc="60"/>
                        <a:t>A4</a:t>
                      </a:r>
                      <a:r>
                        <a:rPr lang="zh-CN" altLang="en-US" sz="1000" spc="60"/>
                        <a:t>纸同一面</a:t>
                      </a:r>
                      <a:endParaRPr lang="zh-CN" altLang="en-US" sz="1000" spc="60"/>
                    </a:p>
                  </a:txBody>
                  <a:tcPr marL="107950" marR="107950" marT="63500" marB="63500" anchor="ctr"/>
                </a:tc>
                <a:tc>
                  <a:txBody>
                    <a:bodyPr/>
                    <a:p>
                      <a:pPr indent="0" algn="ctr">
                        <a:lnSpc>
                          <a:spcPct val="120000"/>
                        </a:lnSpc>
                        <a:spcBef>
                          <a:spcPts val="0"/>
                        </a:spcBef>
                        <a:spcAft>
                          <a:spcPts val="0"/>
                        </a:spcAft>
                        <a:buNone/>
                      </a:pPr>
                      <a:r>
                        <a:rPr lang="zh-CN" altLang="en-US" sz="1000" spc="60"/>
                        <a:t>扫描件上传</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清晰复印件</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PDF文件</a:t>
                      </a:r>
                      <a:endParaRPr lang="zh-CN" altLang="en-US" sz="1000" spc="60"/>
                    </a:p>
                  </a:txBody>
                  <a:tcPr marL="107950" marR="107950" marT="63500" marB="63500" anchor="ctr"/>
                </a:tc>
              </a:tr>
              <a:tr h="379730">
                <a:tc>
                  <a:txBody>
                    <a:bodyPr/>
                    <a:p>
                      <a:pPr indent="0" algn="ctr">
                        <a:lnSpc>
                          <a:spcPct val="120000"/>
                        </a:lnSpc>
                        <a:spcBef>
                          <a:spcPts val="0"/>
                        </a:spcBef>
                        <a:spcAft>
                          <a:spcPts val="0"/>
                        </a:spcAft>
                        <a:buNone/>
                      </a:pPr>
                      <a:r>
                        <a:rPr lang="zh-CN" altLang="en-US" sz="1000" spc="60"/>
                        <a:t>9</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在籍证明</a:t>
                      </a:r>
                      <a:endParaRPr lang="zh-CN" altLang="en-US" sz="1000" spc="60"/>
                    </a:p>
                  </a:txBody>
                  <a:tcPr marL="107950" marR="107950" marT="63500" marB="63500" anchor="ctr"/>
                </a:tc>
                <a:tc>
                  <a:txBody>
                    <a:bodyPr/>
                    <a:p>
                      <a:pPr indent="0" algn="l">
                        <a:lnSpc>
                          <a:spcPct val="120000"/>
                        </a:lnSpc>
                        <a:spcBef>
                          <a:spcPts val="0"/>
                        </a:spcBef>
                        <a:spcAft>
                          <a:spcPts val="0"/>
                        </a:spcAft>
                        <a:buNone/>
                      </a:pPr>
                      <a:endParaRPr lang="zh-CN" altLang="en-US" sz="1000" spc="60"/>
                    </a:p>
                  </a:txBody>
                  <a:tcPr marL="107950" marR="107950" marT="63500" marB="63500" anchor="ctr"/>
                </a:tc>
                <a:tc>
                  <a:txBody>
                    <a:bodyPr/>
                    <a:p>
                      <a:pPr indent="0" algn="ctr">
                        <a:lnSpc>
                          <a:spcPct val="120000"/>
                        </a:lnSpc>
                        <a:spcBef>
                          <a:spcPts val="0"/>
                        </a:spcBef>
                        <a:spcAft>
                          <a:spcPts val="0"/>
                        </a:spcAft>
                        <a:buNone/>
                      </a:pPr>
                      <a:r>
                        <a:rPr lang="zh-CN" altLang="en-US" sz="1000" spc="60"/>
                        <a:t>扫描件上传</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原件</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PDF文件</a:t>
                      </a:r>
                      <a:endParaRPr lang="zh-CN" altLang="en-US" sz="1000" spc="60"/>
                    </a:p>
                  </a:txBody>
                  <a:tcPr marL="107950" marR="107950" marT="63500" marB="63500" anchor="ctr"/>
                </a:tc>
              </a:tr>
              <a:tr h="379730">
                <a:tc>
                  <a:txBody>
                    <a:bodyPr/>
                    <a:p>
                      <a:pPr indent="0" algn="ctr">
                        <a:lnSpc>
                          <a:spcPct val="120000"/>
                        </a:lnSpc>
                        <a:spcBef>
                          <a:spcPts val="0"/>
                        </a:spcBef>
                        <a:spcAft>
                          <a:spcPts val="0"/>
                        </a:spcAft>
                        <a:buNone/>
                      </a:pPr>
                      <a:r>
                        <a:rPr lang="zh-CN" altLang="en-US" sz="1000" spc="60"/>
                        <a:t>10</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国内导师推荐信</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导师签字后扫描</a:t>
                      </a:r>
                      <a:endParaRPr lang="zh-CN" altLang="en-US" sz="1000" spc="60"/>
                    </a:p>
                  </a:txBody>
                  <a:tcPr marL="107950" marR="107950" marT="63500" marB="63500" anchor="ctr"/>
                </a:tc>
                <a:tc>
                  <a:txBody>
                    <a:bodyPr/>
                    <a:p>
                      <a:pPr indent="0" algn="ctr">
                        <a:lnSpc>
                          <a:spcPct val="120000"/>
                        </a:lnSpc>
                        <a:spcBef>
                          <a:spcPts val="0"/>
                        </a:spcBef>
                        <a:spcAft>
                          <a:spcPts val="0"/>
                        </a:spcAft>
                        <a:buNone/>
                      </a:pPr>
                      <a:r>
                        <a:rPr lang="zh-CN" altLang="en-US" sz="1000" spc="60"/>
                        <a:t>扫描件上传</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签名原件</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PDF文件</a:t>
                      </a:r>
                      <a:endParaRPr lang="zh-CN" altLang="en-US" sz="1000" spc="60"/>
                    </a:p>
                  </a:txBody>
                  <a:tcPr marL="107950" marR="107950" marT="63500" marB="63500" anchor="ctr"/>
                </a:tc>
              </a:tr>
              <a:tr h="379730">
                <a:tc>
                  <a:txBody>
                    <a:bodyPr/>
                    <a:p>
                      <a:pPr indent="0" algn="ctr">
                        <a:lnSpc>
                          <a:spcPct val="120000"/>
                        </a:lnSpc>
                        <a:spcBef>
                          <a:spcPts val="0"/>
                        </a:spcBef>
                        <a:spcAft>
                          <a:spcPts val="0"/>
                        </a:spcAft>
                        <a:buNone/>
                      </a:pPr>
                      <a:r>
                        <a:rPr lang="zh-CN" altLang="en-US" sz="1000" spc="60"/>
                        <a:t>11</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学费明细</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攻读硕士学位申请学费资助人员提供</a:t>
                      </a:r>
                      <a:endParaRPr lang="zh-CN" altLang="en-US" sz="1000" spc="60"/>
                    </a:p>
                  </a:txBody>
                  <a:tcPr marL="107950" marR="107950" marT="63500" marB="63500" anchor="ctr"/>
                </a:tc>
                <a:tc>
                  <a:txBody>
                    <a:bodyPr/>
                    <a:p>
                      <a:pPr indent="0" algn="ctr">
                        <a:lnSpc>
                          <a:spcPct val="120000"/>
                        </a:lnSpc>
                        <a:spcBef>
                          <a:spcPts val="0"/>
                        </a:spcBef>
                        <a:spcAft>
                          <a:spcPts val="0"/>
                        </a:spcAft>
                        <a:buNone/>
                      </a:pPr>
                      <a:r>
                        <a:rPr lang="zh-CN" altLang="en-US" sz="1000" spc="60"/>
                        <a:t>扫描件上传</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en-US" altLang="zh-CN" sz="1000" spc="60"/>
                        <a:t>A4</a:t>
                      </a:r>
                      <a:r>
                        <a:rPr lang="zh-CN" altLang="en-US" sz="1000" spc="60"/>
                        <a:t>打印件</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PDF文件</a:t>
                      </a:r>
                      <a:endParaRPr lang="zh-CN" altLang="en-US" sz="1000" spc="60"/>
                    </a:p>
                  </a:txBody>
                  <a:tcPr marL="107950" marR="107950" marT="63500" marB="63500" anchor="ctr"/>
                </a:tc>
              </a:tr>
              <a:tr h="379730">
                <a:tc>
                  <a:txBody>
                    <a:bodyPr/>
                    <a:p>
                      <a:pPr indent="0" algn="ctr">
                        <a:lnSpc>
                          <a:spcPct val="120000"/>
                        </a:lnSpc>
                        <a:spcBef>
                          <a:spcPts val="0"/>
                        </a:spcBef>
                        <a:spcAft>
                          <a:spcPts val="0"/>
                        </a:spcAft>
                        <a:buNone/>
                      </a:pPr>
                      <a:r>
                        <a:rPr lang="zh-CN" altLang="en-US" sz="1000" spc="60"/>
                        <a:t>12</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国际组织后备人才培养项目申请承诺书</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A4打印，手签，并扫描成</a:t>
                      </a:r>
                      <a:r>
                        <a:rPr lang="en-US" altLang="zh-CN" sz="1000" spc="60"/>
                        <a:t>PDF</a:t>
                      </a:r>
                      <a:endParaRPr lang="en-US" altLang="zh-CN" sz="1000" spc="60"/>
                    </a:p>
                  </a:txBody>
                  <a:tcPr marL="107950" marR="107950" marT="63500" marB="63500" anchor="ctr"/>
                </a:tc>
                <a:tc>
                  <a:txBody>
                    <a:bodyPr/>
                    <a:p>
                      <a:pPr indent="0" algn="ctr">
                        <a:lnSpc>
                          <a:spcPct val="120000"/>
                        </a:lnSpc>
                        <a:spcBef>
                          <a:spcPts val="0"/>
                        </a:spcBef>
                        <a:spcAft>
                          <a:spcPts val="0"/>
                        </a:spcAft>
                        <a:buNone/>
                      </a:pPr>
                      <a:r>
                        <a:rPr lang="zh-CN" altLang="en-US" sz="1000" spc="60"/>
                        <a:t>扫描件上传</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手签原件</a:t>
                      </a:r>
                      <a:endParaRPr lang="zh-CN" altLang="en-US" sz="1000" spc="60"/>
                    </a:p>
                  </a:txBody>
                  <a:tcPr marL="107950" marR="107950" marT="63500" marB="63500" anchor="ctr"/>
                </a:tc>
                <a:tc>
                  <a:txBody>
                    <a:bodyPr/>
                    <a:p>
                      <a:pPr indent="0" algn="l">
                        <a:lnSpc>
                          <a:spcPct val="120000"/>
                        </a:lnSpc>
                        <a:spcBef>
                          <a:spcPts val="0"/>
                        </a:spcBef>
                        <a:spcAft>
                          <a:spcPts val="0"/>
                        </a:spcAft>
                        <a:buNone/>
                      </a:pPr>
                      <a:r>
                        <a:rPr lang="zh-CN" altLang="en-US" sz="1000" spc="60"/>
                        <a:t>PDF文件</a:t>
                      </a:r>
                      <a:endParaRPr lang="zh-CN" altLang="en-US" sz="1000" spc="60"/>
                    </a:p>
                  </a:txBody>
                  <a:tcPr marL="107950" marR="107950" marT="63500" marB="63500" anchor="ct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758456" y="1267424"/>
            <a:ext cx="10675088" cy="4726718"/>
          </a:xfrm>
          <a:prstGeom prst="rect">
            <a:avLst/>
          </a:prstGeom>
          <a:solidFill>
            <a:schemeClr val="bg1"/>
          </a:solidFill>
          <a:ln>
            <a:solidFill>
              <a:srgbClr val="0A2A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内容占位符 2"/>
          <p:cNvSpPr>
            <a:spLocks noGrp="1"/>
          </p:cNvSpPr>
          <p:nvPr>
            <p:ph idx="1"/>
          </p:nvPr>
        </p:nvSpPr>
        <p:spPr>
          <a:xfrm>
            <a:off x="839470" y="1384935"/>
            <a:ext cx="10515600" cy="4610100"/>
          </a:xfrm>
        </p:spPr>
        <p:txBody>
          <a:bodyPr>
            <a:normAutofit fontScale="60000"/>
          </a:bodyPr>
          <a:p>
            <a:r>
              <a:rPr lang="zh-CN" altLang="en-US"/>
              <a:t>1、需要先出具家长、导师、个人知情同意书（家长和导师都要申明愿意为其在疫情期间出国境承担所有可能的风险及后果），三份材料签字后交给学院研究生办老师。</a:t>
            </a:r>
            <a:endParaRPr lang="zh-CN" altLang="en-US"/>
          </a:p>
          <a:p>
            <a:pPr marL="0" indent="0">
              <a:buNone/>
            </a:pPr>
            <a:endParaRPr lang="zh-CN" altLang="en-US"/>
          </a:p>
          <a:p>
            <a:r>
              <a:rPr lang="zh-CN" altLang="en-US"/>
              <a:t>2、新型冠状病毒肺炎疫情防控期间浙江大学研究生因公出国（境）承诺书、新型冠状病毒感染的肺炎疫情防控期间浙江大学研究生因公出国（境）申请表，填写好打印在一张A4纸上，本人、家长、导师签字，交给</a:t>
            </a:r>
            <a:r>
              <a:rPr lang="zh-CN" altLang="en-US">
                <a:sym typeface="+mn-ea"/>
              </a:rPr>
              <a:t>学院研究生办老师</a:t>
            </a:r>
            <a:r>
              <a:rPr lang="zh-CN" altLang="en-US"/>
              <a:t>。学院（系）审批这里大家先铅笔写好意见）</a:t>
            </a:r>
            <a:endParaRPr lang="zh-CN" altLang="en-US"/>
          </a:p>
          <a:p>
            <a:endParaRPr lang="zh-CN" altLang="en-US"/>
          </a:p>
          <a:p>
            <a:r>
              <a:rPr lang="zh-CN" altLang="en-US"/>
              <a:t>3、以上完成后，学院先申请OA审批材料，审批通过之后会通知大家</a:t>
            </a:r>
            <a:endParaRPr lang="zh-CN" altLang="en-US"/>
          </a:p>
          <a:p>
            <a:endParaRPr lang="zh-CN" altLang="en-US"/>
          </a:p>
          <a:p>
            <a:r>
              <a:rPr lang="zh-CN" altLang="en-US"/>
              <a:t>4、然后才可以在研究生系统申请因公出国审批，审批通过后凭材料可以办理护照、签证</a:t>
            </a:r>
            <a:endParaRPr lang="zh-CN" altLang="en-US"/>
          </a:p>
          <a:p>
            <a:pPr marL="0" indent="0">
              <a:buNone/>
            </a:pPr>
            <a:endParaRPr lang="zh-CN" altLang="en-US">
              <a:highlight>
                <a:srgbClr val="FFFF00"/>
              </a:highlight>
            </a:endParaRPr>
          </a:p>
          <a:p>
            <a:pPr marL="0" indent="0">
              <a:buNone/>
            </a:pPr>
            <a:r>
              <a:rPr lang="zh-CN" altLang="en-US">
                <a:highlight>
                  <a:srgbClr val="FFFF00"/>
                </a:highlight>
              </a:rPr>
              <a:t>注：一般留基委</a:t>
            </a:r>
            <a:r>
              <a:rPr lang="en-US" altLang="zh-CN">
                <a:highlight>
                  <a:srgbClr val="FFFF00"/>
                </a:highlight>
              </a:rPr>
              <a:t>6</a:t>
            </a:r>
            <a:r>
              <a:rPr lang="zh-CN" altLang="en-US">
                <a:highlight>
                  <a:srgbClr val="FFFF00"/>
                </a:highlight>
              </a:rPr>
              <a:t>月下旬出结果，考虑到学校暑假放假时间，请一定提前做好准备预留时间。</a:t>
            </a:r>
            <a:endParaRPr lang="zh-CN" altLang="en-US">
              <a:highlight>
                <a:srgbClr val="FFFF00"/>
              </a:highlight>
            </a:endParaRPr>
          </a:p>
        </p:txBody>
      </p:sp>
      <p:sp>
        <p:nvSpPr>
          <p:cNvPr id="15" name="文本框 14"/>
          <p:cNvSpPr txBox="1"/>
          <p:nvPr/>
        </p:nvSpPr>
        <p:spPr>
          <a:xfrm rot="16200000">
            <a:off x="1639840" y="-146161"/>
            <a:ext cx="613410" cy="2213937"/>
          </a:xfrm>
          <a:prstGeom prst="rect">
            <a:avLst/>
          </a:prstGeom>
          <a:solidFill>
            <a:srgbClr val="0A2A6C"/>
          </a:solidFill>
        </p:spPr>
        <p:txBody>
          <a:bodyPr vert="eaVert" wrap="square" rtlCol="0">
            <a:spAutoFit/>
          </a:bodyPr>
          <a:lstStyle/>
          <a:p>
            <a:pPr algn="ctr"/>
            <a:r>
              <a:rPr lang="zh-CN" altLang="en-US" sz="2800" b="1" dirty="0">
                <a:solidFill>
                  <a:schemeClr val="bg1"/>
                </a:solidFill>
                <a:cs typeface="+mn-ea"/>
                <a:sym typeface="+mn-lt"/>
              </a:rPr>
              <a:t>校内审批</a:t>
            </a:r>
            <a:endParaRPr lang="zh-CN" altLang="en-US" sz="2800" b="1" dirty="0">
              <a:solidFill>
                <a:schemeClr val="bg1"/>
              </a:solidFill>
              <a:cs typeface="+mn-ea"/>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1000" fill="hold"/>
                                        <p:tgtEl>
                                          <p:spTgt spid="15"/>
                                        </p:tgtEl>
                                        <p:attrNameLst>
                                          <p:attrName>ppt_x</p:attrName>
                                        </p:attrNameLst>
                                      </p:cBhvr>
                                      <p:tavLst>
                                        <p:tav tm="0">
                                          <p:val>
                                            <p:strVal val="0-#ppt_w/2"/>
                                          </p:val>
                                        </p:tav>
                                        <p:tav tm="100000">
                                          <p:val>
                                            <p:strVal val="#ppt_x"/>
                                          </p:val>
                                        </p:tav>
                                      </p:tavLst>
                                    </p:anim>
                                    <p:anim calcmode="lin" valueType="num">
                                      <p:cBhvr additive="base">
                                        <p:cTn id="8" dur="10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custDataLst>
              <p:tags r:id="rId1"/>
            </p:custDataLst>
          </p:nvPr>
        </p:nvPicPr>
        <p:blipFill>
          <a:blip r:embed="rId2"/>
          <a:stretch>
            <a:fillRect/>
          </a:stretch>
        </p:blipFill>
        <p:spPr>
          <a:xfrm>
            <a:off x="1814195" y="788670"/>
            <a:ext cx="8832215" cy="5777865"/>
          </a:xfrm>
          <a:prstGeom prst="rect">
            <a:avLst/>
          </a:prstGeom>
        </p:spPr>
      </p:pic>
      <p:sp>
        <p:nvSpPr>
          <p:cNvPr id="3" name="内容占位符 2"/>
          <p:cNvSpPr>
            <a:spLocks noGrp="1"/>
          </p:cNvSpPr>
          <p:nvPr>
            <p:ph idx="1"/>
          </p:nvPr>
        </p:nvSpPr>
        <p:spPr>
          <a:xfrm>
            <a:off x="636905" y="502920"/>
            <a:ext cx="10515600" cy="4351338"/>
          </a:xfrm>
        </p:spPr>
        <p:txBody>
          <a:bodyPr/>
          <a:p>
            <a:pPr marL="0" indent="0">
              <a:buNone/>
            </a:pPr>
            <a:r>
              <a:rPr lang="zh-CN" altLang="en-US"/>
              <a:t>派出流程</a:t>
            </a:r>
            <a:endParaRPr lang="zh-CN" altLang="en-US"/>
          </a:p>
          <a:p>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12674" y="1213580"/>
            <a:ext cx="10675088" cy="4726718"/>
          </a:xfrm>
          <a:prstGeom prst="rect">
            <a:avLst/>
          </a:prstGeom>
          <a:solidFill>
            <a:schemeClr val="bg1"/>
          </a:solidFill>
          <a:ln>
            <a:solidFill>
              <a:srgbClr val="0A2A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6" name="任意多边形: 形状 15"/>
          <p:cNvSpPr/>
          <p:nvPr/>
        </p:nvSpPr>
        <p:spPr>
          <a:xfrm>
            <a:off x="0" y="4207042"/>
            <a:ext cx="2650958" cy="2650958"/>
          </a:xfrm>
          <a:custGeom>
            <a:avLst/>
            <a:gdLst>
              <a:gd name="connsiteX0" fmla="*/ 0 w 2650958"/>
              <a:gd name="connsiteY0" fmla="*/ 0 h 2650958"/>
              <a:gd name="connsiteX1" fmla="*/ 2650958 w 2650958"/>
              <a:gd name="connsiteY1" fmla="*/ 2650958 h 2650958"/>
              <a:gd name="connsiteX2" fmla="*/ 0 w 2650958"/>
              <a:gd name="connsiteY2" fmla="*/ 2650958 h 2650958"/>
            </a:gdLst>
            <a:ahLst/>
            <a:cxnLst>
              <a:cxn ang="0">
                <a:pos x="connsiteX0" y="connsiteY0"/>
              </a:cxn>
              <a:cxn ang="0">
                <a:pos x="connsiteX1" y="connsiteY1"/>
              </a:cxn>
              <a:cxn ang="0">
                <a:pos x="connsiteX2" y="connsiteY2"/>
              </a:cxn>
            </a:cxnLst>
            <a:rect l="l" t="t" r="r" b="b"/>
            <a:pathLst>
              <a:path w="2650958" h="2650958">
                <a:moveTo>
                  <a:pt x="0" y="0"/>
                </a:moveTo>
                <a:lnTo>
                  <a:pt x="2650958" y="2650958"/>
                </a:lnTo>
                <a:lnTo>
                  <a:pt x="0" y="2650958"/>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20" name="任意多边形: 形状 19"/>
          <p:cNvSpPr/>
          <p:nvPr/>
        </p:nvSpPr>
        <p:spPr>
          <a:xfrm rot="5400000" flipV="1">
            <a:off x="9524999" y="0"/>
            <a:ext cx="2667001" cy="2667001"/>
          </a:xfrm>
          <a:custGeom>
            <a:avLst/>
            <a:gdLst>
              <a:gd name="connsiteX0" fmla="*/ 0 w 2667001"/>
              <a:gd name="connsiteY0" fmla="*/ 0 h 2667001"/>
              <a:gd name="connsiteX1" fmla="*/ 0 w 2667001"/>
              <a:gd name="connsiteY1" fmla="*/ 2667001 h 2667001"/>
              <a:gd name="connsiteX2" fmla="*/ 2667001 w 2667001"/>
              <a:gd name="connsiteY2" fmla="*/ 2667001 h 2667001"/>
            </a:gdLst>
            <a:ahLst/>
            <a:cxnLst>
              <a:cxn ang="0">
                <a:pos x="connsiteX0" y="connsiteY0"/>
              </a:cxn>
              <a:cxn ang="0">
                <a:pos x="connsiteX1" y="connsiteY1"/>
              </a:cxn>
              <a:cxn ang="0">
                <a:pos x="connsiteX2" y="connsiteY2"/>
              </a:cxn>
            </a:cxnLst>
            <a:rect l="l" t="t" r="r" b="b"/>
            <a:pathLst>
              <a:path w="2667001" h="2667001">
                <a:moveTo>
                  <a:pt x="0" y="0"/>
                </a:moveTo>
                <a:lnTo>
                  <a:pt x="0" y="2667001"/>
                </a:lnTo>
                <a:lnTo>
                  <a:pt x="2667001" y="2667001"/>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15" name="文本框 14"/>
          <p:cNvSpPr txBox="1"/>
          <p:nvPr/>
        </p:nvSpPr>
        <p:spPr>
          <a:xfrm rot="16200000">
            <a:off x="2281627" y="916964"/>
            <a:ext cx="738664" cy="2213937"/>
          </a:xfrm>
          <a:prstGeom prst="rect">
            <a:avLst/>
          </a:prstGeom>
          <a:solidFill>
            <a:srgbClr val="0A2A6C"/>
          </a:solidFill>
        </p:spPr>
        <p:txBody>
          <a:bodyPr vert="eaVert" wrap="square" rtlCol="0">
            <a:spAutoFit/>
          </a:bodyPr>
          <a:lstStyle/>
          <a:p>
            <a:pPr algn="ctr"/>
            <a:r>
              <a:rPr lang="zh-CN" altLang="en-US" sz="3600" b="1" dirty="0">
                <a:solidFill>
                  <a:schemeClr val="bg1"/>
                </a:solidFill>
                <a:cs typeface="+mn-ea"/>
                <a:sym typeface="+mn-lt"/>
              </a:rPr>
              <a:t>前言</a:t>
            </a:r>
            <a:endParaRPr lang="en-US" altLang="zh-CN" sz="3600" b="1" dirty="0">
              <a:solidFill>
                <a:schemeClr val="bg1"/>
              </a:solidFill>
              <a:cs typeface="+mn-ea"/>
              <a:sym typeface="+mn-lt"/>
            </a:endParaRPr>
          </a:p>
        </p:txBody>
      </p:sp>
      <p:sp>
        <p:nvSpPr>
          <p:cNvPr id="18" name="矩形 22"/>
          <p:cNvSpPr>
            <a:spLocks noChangeArrowheads="1"/>
          </p:cNvSpPr>
          <p:nvPr/>
        </p:nvSpPr>
        <p:spPr bwMode="auto">
          <a:xfrm>
            <a:off x="1543990" y="2834285"/>
            <a:ext cx="8907202" cy="3738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75000"/>
              </a:spcBef>
              <a:defRPr sz="2000">
                <a:solidFill>
                  <a:schemeClr val="tx1"/>
                </a:solidFill>
                <a:latin typeface="Arial" panose="020B0604020202020204" pitchFamily="34" charset="0"/>
                <a:ea typeface="宋体" panose="02010600030101010101" pitchFamily="2" charset="-122"/>
              </a:defRPr>
            </a:lvl1pPr>
            <a:lvl2pPr marL="742950" indent="-285750">
              <a:spcBef>
                <a:spcPct val="50000"/>
              </a:spcBef>
              <a:buClr>
                <a:srgbClr val="E74C21"/>
              </a:buClr>
              <a:buChar char="•"/>
              <a:defRPr sz="2000">
                <a:solidFill>
                  <a:schemeClr val="bg2"/>
                </a:solidFill>
                <a:latin typeface="Arial" panose="020B0604020202020204" pitchFamily="34" charset="0"/>
                <a:ea typeface="宋体" panose="02010600030101010101" pitchFamily="2" charset="-122"/>
              </a:defRPr>
            </a:lvl2pPr>
            <a:lvl3pPr marL="1143000" indent="-228600">
              <a:spcBef>
                <a:spcPct val="25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3pPr>
            <a:lvl4pPr marL="1600200" indent="-228600">
              <a:spcBef>
                <a:spcPct val="20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4pPr>
            <a:lvl5pPr marL="2057400" indent="-228600">
              <a:spcBef>
                <a:spcPct val="25000"/>
              </a:spcBef>
              <a:buClr>
                <a:srgbClr val="67676B"/>
              </a:buClr>
              <a:buChar char="•"/>
              <a:defRPr sz="2000">
                <a:solidFill>
                  <a:schemeClr val="bg2"/>
                </a:solidFill>
                <a:latin typeface="Arial" panose="020B0604020202020204" pitchFamily="34" charset="0"/>
                <a:ea typeface="宋体" panose="02010600030101010101" pitchFamily="2" charset="-122"/>
              </a:defRPr>
            </a:lvl5pPr>
            <a:lvl6pPr marL="25146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6pPr>
            <a:lvl7pPr marL="29718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7pPr>
            <a:lvl8pPr marL="34290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8pPr>
            <a:lvl9pPr marL="38862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9pPr>
          </a:lstStyle>
          <a:p>
            <a:pPr>
              <a:lnSpc>
                <a:spcPct val="120000"/>
              </a:lnSpc>
            </a:pPr>
            <a:r>
              <a:rPr lang="zh-CN" altLang="en-US" dirty="0">
                <a:solidFill>
                  <a:schemeClr val="bg2">
                    <a:lumMod val="25000"/>
                  </a:schemeClr>
                </a:solidFill>
                <a:latin typeface="+mn-lt"/>
                <a:ea typeface="+mn-ea"/>
                <a:cs typeface="+mn-ea"/>
                <a:sym typeface="+mn-lt"/>
              </a:rPr>
              <a:t>国家留学基金委设立“</a:t>
            </a:r>
            <a:r>
              <a:rPr lang="zh-CN" altLang="en-US" b="1" dirty="0">
                <a:solidFill>
                  <a:srgbClr val="C00000"/>
                </a:solidFill>
                <a:latin typeface="+mn-lt"/>
                <a:ea typeface="+mn-ea"/>
                <a:cs typeface="+mn-ea"/>
                <a:sym typeface="+mn-lt"/>
              </a:rPr>
              <a:t>国际组织后备人才培养项目</a:t>
            </a:r>
            <a:r>
              <a:rPr lang="zh-CN" altLang="en-US" dirty="0">
                <a:solidFill>
                  <a:schemeClr val="bg2">
                    <a:lumMod val="25000"/>
                  </a:schemeClr>
                </a:solidFill>
                <a:latin typeface="+mn-lt"/>
                <a:ea typeface="+mn-ea"/>
                <a:cs typeface="+mn-ea"/>
                <a:sym typeface="+mn-lt"/>
              </a:rPr>
              <a:t>”，专项资助有清晰培养思路、扎实前期基础、</a:t>
            </a:r>
            <a:r>
              <a:rPr lang="zh-CN" altLang="en-US" dirty="0">
                <a:solidFill>
                  <a:schemeClr val="bg2">
                    <a:lumMod val="25000"/>
                  </a:schemeClr>
                </a:solidFill>
                <a:latin typeface="+mn-lt"/>
                <a:ea typeface="+mn-ea"/>
                <a:cs typeface="+mn-ea"/>
                <a:sym typeface="+mn-lt"/>
              </a:rPr>
              <a:t>有效海外合作平台并发展态势良好的高校国际组织人才培养项目。</a:t>
            </a:r>
            <a:endParaRPr lang="en-US" altLang="zh-CN" dirty="0">
              <a:solidFill>
                <a:schemeClr val="bg2">
                  <a:lumMod val="25000"/>
                </a:schemeClr>
              </a:solidFill>
              <a:latin typeface="+mn-lt"/>
              <a:ea typeface="+mn-ea"/>
              <a:cs typeface="+mn-ea"/>
              <a:sym typeface="+mn-lt"/>
            </a:endParaRPr>
          </a:p>
          <a:p>
            <a:pPr>
              <a:lnSpc>
                <a:spcPct val="120000"/>
              </a:lnSpc>
            </a:pPr>
            <a:r>
              <a:rPr lang="zh-CN" altLang="en-US" dirty="0">
                <a:solidFill>
                  <a:schemeClr val="bg2">
                    <a:lumMod val="25000"/>
                  </a:schemeClr>
                </a:solidFill>
                <a:latin typeface="+mn-lt"/>
                <a:ea typeface="+mn-ea"/>
                <a:cs typeface="+mn-ea"/>
                <a:sym typeface="+mn-lt"/>
              </a:rPr>
              <a:t>浙江大学国际组织精英人才培养计划（简称国精班）获</a:t>
            </a:r>
            <a:r>
              <a:rPr lang="zh-CN" altLang="en-US" b="1" dirty="0">
                <a:solidFill>
                  <a:srgbClr val="C00000"/>
                </a:solidFill>
                <a:latin typeface="+mn-lt"/>
                <a:ea typeface="+mn-ea"/>
                <a:cs typeface="+mn-ea"/>
                <a:sym typeface="+mn-lt"/>
              </a:rPr>
              <a:t>推荐名额</a:t>
            </a:r>
            <a:r>
              <a:rPr lang="en-US" altLang="zh-CN" b="1" dirty="0">
                <a:solidFill>
                  <a:srgbClr val="C00000"/>
                </a:solidFill>
                <a:latin typeface="+mn-lt"/>
                <a:ea typeface="+mn-ea"/>
                <a:cs typeface="+mn-ea"/>
                <a:sym typeface="+mn-lt"/>
              </a:rPr>
              <a:t>30</a:t>
            </a:r>
            <a:r>
              <a:rPr lang="zh-CN" altLang="en-US" b="1" dirty="0">
                <a:solidFill>
                  <a:srgbClr val="C00000"/>
                </a:solidFill>
                <a:latin typeface="+mn-lt"/>
                <a:ea typeface="+mn-ea"/>
                <a:cs typeface="+mn-ea"/>
                <a:sym typeface="+mn-lt"/>
              </a:rPr>
              <a:t>个</a:t>
            </a:r>
            <a:r>
              <a:rPr lang="zh-CN" altLang="en-US" dirty="0">
                <a:solidFill>
                  <a:schemeClr val="bg2">
                    <a:lumMod val="25000"/>
                  </a:schemeClr>
                </a:solidFill>
                <a:latin typeface="+mn-lt"/>
                <a:ea typeface="+mn-ea"/>
                <a:cs typeface="+mn-ea"/>
                <a:sym typeface="+mn-lt"/>
              </a:rPr>
              <a:t>。为确保推荐工作的顺利进行，结合我校实际，每年在我校</a:t>
            </a:r>
            <a:r>
              <a:rPr lang="zh-CN" altLang="en-US" b="1" dirty="0">
                <a:solidFill>
                  <a:srgbClr val="C00000"/>
                </a:solidFill>
                <a:latin typeface="+mn-lt"/>
                <a:ea typeface="+mn-ea"/>
                <a:cs typeface="+mn-ea"/>
                <a:sym typeface="+mn-lt"/>
              </a:rPr>
              <a:t>在读硕士研究生</a:t>
            </a:r>
            <a:r>
              <a:rPr lang="zh-CN" altLang="en-US" dirty="0">
                <a:solidFill>
                  <a:schemeClr val="bg2">
                    <a:lumMod val="25000"/>
                  </a:schemeClr>
                </a:solidFill>
                <a:latin typeface="+mn-lt"/>
                <a:ea typeface="+mn-ea"/>
                <a:cs typeface="+mn-ea"/>
                <a:sym typeface="+mn-lt"/>
              </a:rPr>
              <a:t>中开展报名选拔工作。</a:t>
            </a:r>
            <a:endParaRPr lang="zh-CN" altLang="en-US" dirty="0">
              <a:solidFill>
                <a:schemeClr val="bg2">
                  <a:lumMod val="25000"/>
                </a:schemeClr>
              </a:solidFill>
              <a:latin typeface="+mn-lt"/>
              <a:ea typeface="+mn-ea"/>
              <a:cs typeface="+mn-ea"/>
              <a:sym typeface="+mn-lt"/>
            </a:endParaRPr>
          </a:p>
          <a:p>
            <a:pPr>
              <a:lnSpc>
                <a:spcPct val="120000"/>
              </a:lnSpc>
            </a:pPr>
            <a:endParaRPr lang="zh-CN" altLang="en-US" dirty="0">
              <a:solidFill>
                <a:schemeClr val="bg2">
                  <a:lumMod val="25000"/>
                </a:schemeClr>
              </a:solidFill>
              <a:latin typeface="+mn-lt"/>
              <a:ea typeface="+mn-ea"/>
              <a:cs typeface="+mn-ea"/>
              <a:sym typeface="+mn-lt"/>
            </a:endParaRPr>
          </a:p>
          <a:p>
            <a:pPr>
              <a:lnSpc>
                <a:spcPct val="120000"/>
              </a:lnSpc>
            </a:pPr>
            <a:endParaRPr lang="zh-CN" altLang="en-US" dirty="0">
              <a:solidFill>
                <a:schemeClr val="bg2">
                  <a:lumMod val="25000"/>
                </a:schemeClr>
              </a:solidFill>
              <a:latin typeface="+mn-lt"/>
              <a:ea typeface="+mn-ea"/>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1000" fill="hold"/>
                                        <p:tgtEl>
                                          <p:spTgt spid="15"/>
                                        </p:tgtEl>
                                        <p:attrNameLst>
                                          <p:attrName>ppt_x</p:attrName>
                                        </p:attrNameLst>
                                      </p:cBhvr>
                                      <p:tavLst>
                                        <p:tav tm="0">
                                          <p:val>
                                            <p:strVal val="0-#ppt_w/2"/>
                                          </p:val>
                                        </p:tav>
                                        <p:tav tm="100000">
                                          <p:val>
                                            <p:strVal val="#ppt_x"/>
                                          </p:val>
                                        </p:tav>
                                      </p:tavLst>
                                    </p:anim>
                                    <p:anim calcmode="lin" valueType="num">
                                      <p:cBhvr additive="base">
                                        <p:cTn id="8" dur="10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wipe(up)">
                                      <p:cBhvr>
                                        <p:cTn id="13" dur="500"/>
                                        <p:tgtEl>
                                          <p:spTgt spid="20"/>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wipe(up)">
                                      <p:cBhvr>
                                        <p:cTn id="1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0" grpId="0" animBg="1"/>
      <p:bldP spid="1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screen"/>
          <a:srcRect/>
          <a:stretch>
            <a:fillRect/>
          </a:stretch>
        </p:blipFill>
        <p:spPr>
          <a:xfrm>
            <a:off x="7054439" y="50328"/>
            <a:ext cx="6140680" cy="6858000"/>
          </a:xfrm>
          <a:prstGeom prst="parallelogram">
            <a:avLst>
              <a:gd name="adj" fmla="val 53039"/>
            </a:avLst>
          </a:prstGeom>
        </p:spPr>
      </p:pic>
      <p:sp>
        <p:nvSpPr>
          <p:cNvPr id="38" name="任意多边形: 形状 37"/>
          <p:cNvSpPr/>
          <p:nvPr/>
        </p:nvSpPr>
        <p:spPr>
          <a:xfrm flipH="1">
            <a:off x="10285416" y="4514756"/>
            <a:ext cx="2347859" cy="2336800"/>
          </a:xfrm>
          <a:custGeom>
            <a:avLst/>
            <a:gdLst>
              <a:gd name="connsiteX0" fmla="*/ 1494440 w 2574608"/>
              <a:gd name="connsiteY0" fmla="*/ 0 h 2896510"/>
              <a:gd name="connsiteX1" fmla="*/ 0 w 2574608"/>
              <a:gd name="connsiteY1" fmla="*/ 2896510 h 2896510"/>
              <a:gd name="connsiteX2" fmla="*/ 2574608 w 2574608"/>
              <a:gd name="connsiteY2" fmla="*/ 2896510 h 2896510"/>
              <a:gd name="connsiteX3" fmla="*/ 1369060 w 2574608"/>
              <a:gd name="connsiteY3" fmla="*/ 243012 h 2896510"/>
              <a:gd name="connsiteX0-1" fmla="*/ 1494440 w 2574608"/>
              <a:gd name="connsiteY0-2" fmla="*/ 0 h 2896510"/>
              <a:gd name="connsiteX1-3" fmla="*/ 0 w 2574608"/>
              <a:gd name="connsiteY1-4" fmla="*/ 2896510 h 2896510"/>
              <a:gd name="connsiteX2-5" fmla="*/ 2574608 w 2574608"/>
              <a:gd name="connsiteY2-6" fmla="*/ 2896510 h 2896510"/>
              <a:gd name="connsiteX3-7" fmla="*/ 1324610 w 2574608"/>
              <a:gd name="connsiteY3-8" fmla="*/ 334029 h 2896510"/>
              <a:gd name="connsiteX4" fmla="*/ 1494440 w 2574608"/>
              <a:gd name="connsiteY4" fmla="*/ 0 h 2896510"/>
              <a:gd name="connsiteX0-9" fmla="*/ 1350513 w 2600511"/>
              <a:gd name="connsiteY0-10" fmla="*/ 0 h 2562481"/>
              <a:gd name="connsiteX1-11" fmla="*/ 25903 w 2600511"/>
              <a:gd name="connsiteY1-12" fmla="*/ 2562481 h 2562481"/>
              <a:gd name="connsiteX2-13" fmla="*/ 2600511 w 2600511"/>
              <a:gd name="connsiteY2-14" fmla="*/ 2562481 h 2562481"/>
              <a:gd name="connsiteX3-15" fmla="*/ 1350513 w 2600511"/>
              <a:gd name="connsiteY3-16" fmla="*/ 0 h 2562481"/>
              <a:gd name="connsiteX0-17" fmla="*/ 1347738 w 2597736"/>
              <a:gd name="connsiteY0-18" fmla="*/ 0 h 2562481"/>
              <a:gd name="connsiteX1-19" fmla="*/ 23128 w 2597736"/>
              <a:gd name="connsiteY1-20" fmla="*/ 2562481 h 2562481"/>
              <a:gd name="connsiteX2-21" fmla="*/ 2597736 w 2597736"/>
              <a:gd name="connsiteY2-22" fmla="*/ 2562481 h 2562481"/>
              <a:gd name="connsiteX3-23" fmla="*/ 1347738 w 2597736"/>
              <a:gd name="connsiteY3-24" fmla="*/ 0 h 2562481"/>
              <a:gd name="connsiteX0-25" fmla="*/ 1324610 w 2574608"/>
              <a:gd name="connsiteY0-26" fmla="*/ 0 h 2562481"/>
              <a:gd name="connsiteX1-27" fmla="*/ 0 w 2574608"/>
              <a:gd name="connsiteY1-28" fmla="*/ 2562481 h 2562481"/>
              <a:gd name="connsiteX2-29" fmla="*/ 2574608 w 2574608"/>
              <a:gd name="connsiteY2-30" fmla="*/ 2562481 h 2562481"/>
              <a:gd name="connsiteX3-31" fmla="*/ 1324610 w 2574608"/>
              <a:gd name="connsiteY3-32" fmla="*/ 0 h 2562481"/>
              <a:gd name="connsiteX0-33" fmla="*/ 1324610 w 2574608"/>
              <a:gd name="connsiteY0-34" fmla="*/ 0 h 2562481"/>
              <a:gd name="connsiteX1-35" fmla="*/ 0 w 2574608"/>
              <a:gd name="connsiteY1-36" fmla="*/ 2562481 h 2562481"/>
              <a:gd name="connsiteX2-37" fmla="*/ 2574608 w 2574608"/>
              <a:gd name="connsiteY2-38" fmla="*/ 2562481 h 2562481"/>
              <a:gd name="connsiteX3-39" fmla="*/ 1324610 w 2574608"/>
              <a:gd name="connsiteY3-40" fmla="*/ 0 h 2562481"/>
            </a:gdLst>
            <a:ahLst/>
            <a:cxnLst>
              <a:cxn ang="0">
                <a:pos x="connsiteX0-1" y="connsiteY0-2"/>
              </a:cxn>
              <a:cxn ang="0">
                <a:pos x="connsiteX1-3" y="connsiteY1-4"/>
              </a:cxn>
              <a:cxn ang="0">
                <a:pos x="connsiteX2-5" y="connsiteY2-6"/>
              </a:cxn>
              <a:cxn ang="0">
                <a:pos x="connsiteX3-7" y="connsiteY3-8"/>
              </a:cxn>
            </a:cxnLst>
            <a:rect l="l" t="t" r="r" b="b"/>
            <a:pathLst>
              <a:path w="2574608" h="2562481">
                <a:moveTo>
                  <a:pt x="1324610" y="0"/>
                </a:moveTo>
                <a:cubicBezTo>
                  <a:pt x="1087067" y="448733"/>
                  <a:pt x="219234" y="2122701"/>
                  <a:pt x="0" y="2562481"/>
                </a:cubicBezTo>
                <a:lnTo>
                  <a:pt x="2574608" y="2562481"/>
                </a:lnTo>
                <a:lnTo>
                  <a:pt x="1324610"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39" name="任意多边形: 形状 38"/>
          <p:cNvSpPr/>
          <p:nvPr/>
        </p:nvSpPr>
        <p:spPr>
          <a:xfrm flipH="1">
            <a:off x="6354217" y="4105162"/>
            <a:ext cx="2961700" cy="5555042"/>
          </a:xfrm>
          <a:custGeom>
            <a:avLst/>
            <a:gdLst>
              <a:gd name="connsiteX0" fmla="*/ 2048673 w 3593458"/>
              <a:gd name="connsiteY0" fmla="*/ 0 h 6196996"/>
              <a:gd name="connsiteX1" fmla="*/ 0 w 3593458"/>
              <a:gd name="connsiteY1" fmla="*/ 3543498 h 6196996"/>
              <a:gd name="connsiteX2" fmla="*/ 1350896 w 3593458"/>
              <a:gd name="connsiteY2" fmla="*/ 6196996 h 6196996"/>
              <a:gd name="connsiteX3" fmla="*/ 1764971 w 3593458"/>
              <a:gd name="connsiteY3" fmla="*/ 6196996 h 6196996"/>
              <a:gd name="connsiteX4" fmla="*/ 3593458 w 3593458"/>
              <a:gd name="connsiteY4" fmla="*/ 3034345 h 6196996"/>
              <a:gd name="connsiteX0-1" fmla="*/ 2100739 w 3645524"/>
              <a:gd name="connsiteY0-2" fmla="*/ 0 h 6196996"/>
              <a:gd name="connsiteX1-3" fmla="*/ 0 w 3645524"/>
              <a:gd name="connsiteY1-4" fmla="*/ 3624810 h 6196996"/>
              <a:gd name="connsiteX2-5" fmla="*/ 1402962 w 3645524"/>
              <a:gd name="connsiteY2-6" fmla="*/ 6196996 h 6196996"/>
              <a:gd name="connsiteX3-7" fmla="*/ 1817037 w 3645524"/>
              <a:gd name="connsiteY3-8" fmla="*/ 6196996 h 6196996"/>
              <a:gd name="connsiteX4-9" fmla="*/ 3645524 w 3645524"/>
              <a:gd name="connsiteY4-10" fmla="*/ 3034345 h 6196996"/>
              <a:gd name="connsiteX5" fmla="*/ 2100739 w 3645524"/>
              <a:gd name="connsiteY5" fmla="*/ 0 h 6196996"/>
              <a:gd name="connsiteX0-11" fmla="*/ 2043466 w 3645524"/>
              <a:gd name="connsiteY0-12" fmla="*/ 0 h 6097098"/>
              <a:gd name="connsiteX1-13" fmla="*/ 0 w 3645524"/>
              <a:gd name="connsiteY1-14" fmla="*/ 3524912 h 6097098"/>
              <a:gd name="connsiteX2-15" fmla="*/ 1402962 w 3645524"/>
              <a:gd name="connsiteY2-16" fmla="*/ 6097098 h 6097098"/>
              <a:gd name="connsiteX3-17" fmla="*/ 1817037 w 3645524"/>
              <a:gd name="connsiteY3-18" fmla="*/ 6097098 h 6097098"/>
              <a:gd name="connsiteX4-19" fmla="*/ 3645524 w 3645524"/>
              <a:gd name="connsiteY4-20" fmla="*/ 2934447 h 6097098"/>
              <a:gd name="connsiteX5-21" fmla="*/ 2043466 w 3645524"/>
              <a:gd name="connsiteY5-22" fmla="*/ 0 h 609709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3645524" h="6097098">
                <a:moveTo>
                  <a:pt x="2043466" y="0"/>
                </a:moveTo>
                <a:lnTo>
                  <a:pt x="0" y="3524912"/>
                </a:lnTo>
                <a:lnTo>
                  <a:pt x="1402962" y="6097098"/>
                </a:lnTo>
                <a:lnTo>
                  <a:pt x="1817037" y="6097098"/>
                </a:lnTo>
                <a:lnTo>
                  <a:pt x="3645524" y="2934447"/>
                </a:lnTo>
                <a:lnTo>
                  <a:pt x="2043466"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3" name="任意多边形: 形状 42"/>
          <p:cNvSpPr/>
          <p:nvPr/>
        </p:nvSpPr>
        <p:spPr>
          <a:xfrm flipH="1">
            <a:off x="6634011" y="0"/>
            <a:ext cx="3075901" cy="3404021"/>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4" name="任意多边形: 形状 43"/>
          <p:cNvSpPr/>
          <p:nvPr/>
        </p:nvSpPr>
        <p:spPr>
          <a:xfrm flipV="1">
            <a:off x="-1171163" y="3972465"/>
            <a:ext cx="2629697" cy="2910218"/>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17" name="文本框 16"/>
          <p:cNvSpPr txBox="1"/>
          <p:nvPr/>
        </p:nvSpPr>
        <p:spPr>
          <a:xfrm>
            <a:off x="1760983" y="3404021"/>
            <a:ext cx="3108543" cy="923330"/>
          </a:xfrm>
          <a:prstGeom prst="rect">
            <a:avLst/>
          </a:prstGeom>
          <a:noFill/>
        </p:spPr>
        <p:txBody>
          <a:bodyPr wrap="none" rtlCol="0">
            <a:spAutoFit/>
            <a:scene3d>
              <a:camera prst="orthographicFront"/>
              <a:lightRig rig="threePt" dir="t"/>
            </a:scene3d>
            <a:sp3d contourW="12700"/>
          </a:bodyPr>
          <a:lstStyle/>
          <a:p>
            <a:r>
              <a:rPr lang="zh-CN" altLang="en-US" sz="5400" b="1" i="1" spc="300" dirty="0">
                <a:solidFill>
                  <a:srgbClr val="0A2A6C"/>
                </a:solidFill>
                <a:cs typeface="+mn-ea"/>
                <a:sym typeface="+mn-lt"/>
              </a:rPr>
              <a:t>其他事项</a:t>
            </a:r>
            <a:endParaRPr lang="zh-CN" altLang="en-US" sz="5400" b="1" i="1" spc="300" dirty="0">
              <a:solidFill>
                <a:srgbClr val="0A2A6C"/>
              </a:solidFill>
              <a:cs typeface="+mn-ea"/>
              <a:sym typeface="+mn-lt"/>
            </a:endParaRPr>
          </a:p>
        </p:txBody>
      </p:sp>
      <p:sp>
        <p:nvSpPr>
          <p:cNvPr id="22" name="任意多边形: 形状 21"/>
          <p:cNvSpPr/>
          <p:nvPr/>
        </p:nvSpPr>
        <p:spPr>
          <a:xfrm rot="16200000" flipV="1">
            <a:off x="2784883" y="1130861"/>
            <a:ext cx="727842" cy="2907668"/>
          </a:xfrm>
          <a:custGeom>
            <a:avLst/>
            <a:gdLst>
              <a:gd name="connsiteX0" fmla="*/ 1215429 w 1215429"/>
              <a:gd name="connsiteY0" fmla="*/ 607723 h 6130926"/>
              <a:gd name="connsiteX1" fmla="*/ 1215429 w 1215429"/>
              <a:gd name="connsiteY1" fmla="*/ 1506022 h 6130926"/>
              <a:gd name="connsiteX2" fmla="*/ 1215429 w 1215429"/>
              <a:gd name="connsiteY2" fmla="*/ 2535583 h 6130926"/>
              <a:gd name="connsiteX3" fmla="*/ 1215429 w 1215429"/>
              <a:gd name="connsiteY3" fmla="*/ 2535586 h 6130926"/>
              <a:gd name="connsiteX4" fmla="*/ 1215429 w 1215429"/>
              <a:gd name="connsiteY4" fmla="*/ 3304763 h 6130926"/>
              <a:gd name="connsiteX5" fmla="*/ 1215429 w 1215429"/>
              <a:gd name="connsiteY5" fmla="*/ 3433882 h 6130926"/>
              <a:gd name="connsiteX6" fmla="*/ 1215429 w 1215429"/>
              <a:gd name="connsiteY6" fmla="*/ 3433885 h 6130926"/>
              <a:gd name="connsiteX7" fmla="*/ 1215429 w 1215429"/>
              <a:gd name="connsiteY7" fmla="*/ 4203062 h 6130926"/>
              <a:gd name="connsiteX8" fmla="*/ 1215429 w 1215429"/>
              <a:gd name="connsiteY8" fmla="*/ 4569220 h 6130926"/>
              <a:gd name="connsiteX9" fmla="*/ 1215429 w 1215429"/>
              <a:gd name="connsiteY9" fmla="*/ 5467519 h 6130926"/>
              <a:gd name="connsiteX10" fmla="*/ 1168541 w 1215429"/>
              <a:gd name="connsiteY10" fmla="*/ 5420629 h 6130926"/>
              <a:gd name="connsiteX11" fmla="*/ 1168136 w 1215429"/>
              <a:gd name="connsiteY11" fmla="*/ 5420225 h 6130926"/>
              <a:gd name="connsiteX12" fmla="*/ 607715 w 1215429"/>
              <a:gd name="connsiteY12" fmla="*/ 4859796 h 6130926"/>
              <a:gd name="connsiteX13" fmla="*/ 47294 w 1215429"/>
              <a:gd name="connsiteY13" fmla="*/ 5420225 h 6130926"/>
              <a:gd name="connsiteX14" fmla="*/ 45688 w 1215429"/>
              <a:gd name="connsiteY14" fmla="*/ 5421829 h 6130926"/>
              <a:gd name="connsiteX15" fmla="*/ 1 w 1215429"/>
              <a:gd name="connsiteY15" fmla="*/ 5467519 h 6130926"/>
              <a:gd name="connsiteX16" fmla="*/ 1 w 1215429"/>
              <a:gd name="connsiteY16" fmla="*/ 6130925 h 6130926"/>
              <a:gd name="connsiteX17" fmla="*/ 0 w 1215429"/>
              <a:gd name="connsiteY17" fmla="*/ 6130926 h 6130926"/>
              <a:gd name="connsiteX18" fmla="*/ 0 w 1215429"/>
              <a:gd name="connsiteY18" fmla="*/ 5232627 h 6130926"/>
              <a:gd name="connsiteX19" fmla="*/ 0 w 1215429"/>
              <a:gd name="connsiteY19" fmla="*/ 5232627 h 6130926"/>
              <a:gd name="connsiteX20" fmla="*/ 0 w 1215429"/>
              <a:gd name="connsiteY20" fmla="*/ 4203062 h 6130926"/>
              <a:gd name="connsiteX21" fmla="*/ 0 w 1215429"/>
              <a:gd name="connsiteY21" fmla="*/ 4203063 h 6130926"/>
              <a:gd name="connsiteX22" fmla="*/ 0 w 1215429"/>
              <a:gd name="connsiteY22" fmla="*/ 3304764 h 6130926"/>
              <a:gd name="connsiteX23" fmla="*/ 0 w 1215429"/>
              <a:gd name="connsiteY23" fmla="*/ 3304764 h 6130926"/>
              <a:gd name="connsiteX24" fmla="*/ 1 w 1215429"/>
              <a:gd name="connsiteY24" fmla="*/ 607723 h 6130926"/>
              <a:gd name="connsiteX25" fmla="*/ 45688 w 1215429"/>
              <a:gd name="connsiteY25" fmla="*/ 562032 h 6130926"/>
              <a:gd name="connsiteX26" fmla="*/ 47294 w 1215429"/>
              <a:gd name="connsiteY26" fmla="*/ 560428 h 6130926"/>
              <a:gd name="connsiteX27" fmla="*/ 607716 w 1215429"/>
              <a:gd name="connsiteY27" fmla="*/ 0 h 6130926"/>
              <a:gd name="connsiteX28" fmla="*/ 1168137 w 1215429"/>
              <a:gd name="connsiteY28" fmla="*/ 560428 h 6130926"/>
              <a:gd name="connsiteX29" fmla="*/ 1168542 w 1215429"/>
              <a:gd name="connsiteY29" fmla="*/ 560833 h 6130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215429" h="6130926">
                <a:moveTo>
                  <a:pt x="1215429" y="607723"/>
                </a:moveTo>
                <a:lnTo>
                  <a:pt x="1215429" y="1506022"/>
                </a:lnTo>
                <a:lnTo>
                  <a:pt x="1215429" y="2535583"/>
                </a:lnTo>
                <a:lnTo>
                  <a:pt x="1215429" y="2535586"/>
                </a:lnTo>
                <a:lnTo>
                  <a:pt x="1215429" y="3304763"/>
                </a:lnTo>
                <a:lnTo>
                  <a:pt x="1215429" y="3433882"/>
                </a:lnTo>
                <a:lnTo>
                  <a:pt x="1215429" y="3433885"/>
                </a:lnTo>
                <a:lnTo>
                  <a:pt x="1215429" y="4203062"/>
                </a:lnTo>
                <a:lnTo>
                  <a:pt x="1215429" y="4569220"/>
                </a:lnTo>
                <a:lnTo>
                  <a:pt x="1215429" y="5467519"/>
                </a:lnTo>
                <a:lnTo>
                  <a:pt x="1168541" y="5420629"/>
                </a:lnTo>
                <a:lnTo>
                  <a:pt x="1168136" y="5420225"/>
                </a:lnTo>
                <a:lnTo>
                  <a:pt x="607715" y="4859796"/>
                </a:lnTo>
                <a:lnTo>
                  <a:pt x="47294" y="5420225"/>
                </a:lnTo>
                <a:lnTo>
                  <a:pt x="45688" y="5421829"/>
                </a:lnTo>
                <a:lnTo>
                  <a:pt x="1" y="5467519"/>
                </a:lnTo>
                <a:lnTo>
                  <a:pt x="1" y="6130925"/>
                </a:lnTo>
                <a:lnTo>
                  <a:pt x="0" y="6130926"/>
                </a:lnTo>
                <a:lnTo>
                  <a:pt x="0" y="5232627"/>
                </a:lnTo>
                <a:lnTo>
                  <a:pt x="0" y="5232627"/>
                </a:lnTo>
                <a:lnTo>
                  <a:pt x="0" y="4203062"/>
                </a:lnTo>
                <a:lnTo>
                  <a:pt x="0" y="4203063"/>
                </a:lnTo>
                <a:lnTo>
                  <a:pt x="0" y="3304764"/>
                </a:lnTo>
                <a:lnTo>
                  <a:pt x="0" y="3304764"/>
                </a:lnTo>
                <a:cubicBezTo>
                  <a:pt x="0" y="2405750"/>
                  <a:pt x="1" y="1506736"/>
                  <a:pt x="1" y="607723"/>
                </a:cubicBezTo>
                <a:lnTo>
                  <a:pt x="45688" y="562032"/>
                </a:lnTo>
                <a:lnTo>
                  <a:pt x="47294" y="560428"/>
                </a:lnTo>
                <a:lnTo>
                  <a:pt x="607716" y="0"/>
                </a:lnTo>
                <a:lnTo>
                  <a:pt x="1168137" y="560428"/>
                </a:lnTo>
                <a:lnTo>
                  <a:pt x="1168542" y="560833"/>
                </a:lnTo>
                <a:close/>
              </a:path>
            </a:pathLst>
          </a:custGeom>
          <a:solidFill>
            <a:srgbClr val="0A2A6C"/>
          </a:solidFill>
          <a:ln>
            <a:noFill/>
          </a:ln>
          <a:effectLst>
            <a:outerShdw blurRad="50800" dist="165100" dir="8100000" algn="tr" rotWithShape="0">
              <a:schemeClr val="bg1">
                <a:lumMod val="50000"/>
                <a:alpha val="63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noAutofit/>
          </a:bodyPr>
          <a:lstStyle/>
          <a:p>
            <a:pPr algn="ctr"/>
            <a:r>
              <a:rPr lang="en-US" altLang="zh-CN" sz="3200" dirty="0">
                <a:solidFill>
                  <a:schemeClr val="bg1"/>
                </a:solidFill>
                <a:cs typeface="+mn-ea"/>
                <a:sym typeface="+mn-lt"/>
              </a:rPr>
              <a:t>   Part 05</a:t>
            </a:r>
            <a:endParaRPr lang="en-US" altLang="zh-CN" sz="3200" dirty="0">
              <a:solidFill>
                <a:schemeClr val="bg1"/>
              </a:solidFill>
              <a:cs typeface="+mn-ea"/>
              <a:sym typeface="+mn-lt"/>
            </a:endParaRPr>
          </a:p>
        </p:txBody>
      </p:sp>
      <p:grpSp>
        <p:nvGrpSpPr>
          <p:cNvPr id="2" name="组合 1"/>
          <p:cNvGrpSpPr/>
          <p:nvPr/>
        </p:nvGrpSpPr>
        <p:grpSpPr>
          <a:xfrm>
            <a:off x="337551" y="218113"/>
            <a:ext cx="1870914" cy="962028"/>
            <a:chOff x="337551" y="218113"/>
            <a:chExt cx="1870914" cy="962028"/>
          </a:xfrm>
        </p:grpSpPr>
        <p:pic>
          <p:nvPicPr>
            <p:cNvPr id="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171" r="14960"/>
            <a:stretch>
              <a:fillRect/>
            </a:stretch>
          </p:blipFill>
          <p:spPr bwMode="auto">
            <a:xfrm>
              <a:off x="337551" y="218113"/>
              <a:ext cx="935457" cy="962028"/>
            </a:xfrm>
            <a:prstGeom prst="rect">
              <a:avLst/>
            </a:prstGeom>
            <a:noFill/>
            <a:extLst>
              <a:ext uri="{909E8E84-426E-40DD-AFC4-6F175D3DCCD1}">
                <a14:hiddenFill xmlns:a14="http://schemas.microsoft.com/office/drawing/2010/main">
                  <a:solidFill>
                    <a:srgbClr val="FFFFFF"/>
                  </a:solidFill>
                </a14:hiddenFill>
              </a:ext>
            </a:extLst>
          </p:spPr>
        </p:pic>
        <p:pic>
          <p:nvPicPr>
            <p:cNvPr id="5" name="图片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3008" y="260630"/>
              <a:ext cx="935457" cy="919511"/>
            </a:xfrm>
            <a:prstGeom prst="rect">
              <a:avLst/>
            </a:prstGeom>
          </p:spPr>
        </p:pic>
      </p:grpSp>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grpId="0" nodeType="with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1000" fill="hold"/>
                                        <p:tgtEl>
                                          <p:spTgt spid="44"/>
                                        </p:tgtEl>
                                        <p:attrNameLst>
                                          <p:attrName>ppt_x</p:attrName>
                                        </p:attrNameLst>
                                      </p:cBhvr>
                                      <p:tavLst>
                                        <p:tav tm="0">
                                          <p:val>
                                            <p:strVal val="0-#ppt_w/2"/>
                                          </p:val>
                                        </p:tav>
                                        <p:tav tm="100000">
                                          <p:val>
                                            <p:strVal val="#ppt_x"/>
                                          </p:val>
                                        </p:tav>
                                      </p:tavLst>
                                    </p:anim>
                                    <p:anim calcmode="lin" valueType="num">
                                      <p:cBhvr additive="base">
                                        <p:cTn id="8" dur="1000" fill="hold"/>
                                        <p:tgtEl>
                                          <p:spTgt spid="44"/>
                                        </p:tgtEl>
                                        <p:attrNameLst>
                                          <p:attrName>ppt_y</p:attrName>
                                        </p:attrNameLst>
                                      </p:cBhvr>
                                      <p:tavLst>
                                        <p:tav tm="0">
                                          <p:val>
                                            <p:strVal val="1+#ppt_h/2"/>
                                          </p:val>
                                        </p:tav>
                                        <p:tav tm="100000">
                                          <p:val>
                                            <p:strVal val="#ppt_y"/>
                                          </p:val>
                                        </p:tav>
                                      </p:tavLst>
                                    </p:anim>
                                  </p:childTnLst>
                                </p:cTn>
                              </p:par>
                              <p:par>
                                <p:cTn id="9" presetID="2" presetClass="entr" presetSubtype="1" decel="100000" fill="hold" grpId="0" nodeType="withEffect">
                                  <p:stCondLst>
                                    <p:cond delay="75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1000" fill="hold"/>
                                        <p:tgtEl>
                                          <p:spTgt spid="43"/>
                                        </p:tgtEl>
                                        <p:attrNameLst>
                                          <p:attrName>ppt_x</p:attrName>
                                        </p:attrNameLst>
                                      </p:cBhvr>
                                      <p:tavLst>
                                        <p:tav tm="0">
                                          <p:val>
                                            <p:strVal val="#ppt_x"/>
                                          </p:val>
                                        </p:tav>
                                        <p:tav tm="100000">
                                          <p:val>
                                            <p:strVal val="#ppt_x"/>
                                          </p:val>
                                        </p:tav>
                                      </p:tavLst>
                                    </p:anim>
                                    <p:anim calcmode="lin" valueType="num">
                                      <p:cBhvr additive="base">
                                        <p:cTn id="12" dur="1000" fill="hold"/>
                                        <p:tgtEl>
                                          <p:spTgt spid="43"/>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wipe(down)">
                                      <p:cBhvr>
                                        <p:cTn id="17" dur="500"/>
                                        <p:tgtEl>
                                          <p:spTgt spid="39"/>
                                        </p:tgtEl>
                                      </p:cBhvr>
                                    </p:animEffect>
                                  </p:childTnLst>
                                </p:cTn>
                              </p:par>
                              <p:par>
                                <p:cTn id="18" presetID="2" presetClass="entr" presetSubtype="6" decel="100000" fill="hold" grpId="0" nodeType="withEffect">
                                  <p:stCondLst>
                                    <p:cond delay="0"/>
                                  </p:stCondLst>
                                  <p:childTnLst>
                                    <p:set>
                                      <p:cBhvr>
                                        <p:cTn id="19" dur="1" fill="hold">
                                          <p:stCondLst>
                                            <p:cond delay="0"/>
                                          </p:stCondLst>
                                        </p:cTn>
                                        <p:tgtEl>
                                          <p:spTgt spid="38"/>
                                        </p:tgtEl>
                                        <p:attrNameLst>
                                          <p:attrName>style.visibility</p:attrName>
                                        </p:attrNameLst>
                                      </p:cBhvr>
                                      <p:to>
                                        <p:strVal val="visible"/>
                                      </p:to>
                                    </p:set>
                                    <p:anim calcmode="lin" valueType="num">
                                      <p:cBhvr additive="base">
                                        <p:cTn id="20" dur="1000" fill="hold"/>
                                        <p:tgtEl>
                                          <p:spTgt spid="38"/>
                                        </p:tgtEl>
                                        <p:attrNameLst>
                                          <p:attrName>ppt_x</p:attrName>
                                        </p:attrNameLst>
                                      </p:cBhvr>
                                      <p:tavLst>
                                        <p:tav tm="0">
                                          <p:val>
                                            <p:strVal val="1+#ppt_w/2"/>
                                          </p:val>
                                        </p:tav>
                                        <p:tav tm="100000">
                                          <p:val>
                                            <p:strVal val="#ppt_x"/>
                                          </p:val>
                                        </p:tav>
                                      </p:tavLst>
                                    </p:anim>
                                    <p:anim calcmode="lin" valueType="num">
                                      <p:cBhvr additive="base">
                                        <p:cTn id="21" dur="10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down)">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500"/>
                                        <p:tgtEl>
                                          <p:spTgt spid="22"/>
                                        </p:tgtEl>
                                      </p:cBhvr>
                                    </p:animEffect>
                                  </p:childTnLst>
                                </p:cTn>
                              </p:par>
                            </p:childTnLst>
                          </p:cTn>
                        </p:par>
                        <p:par>
                          <p:cTn id="32" fill="hold">
                            <p:stCondLst>
                              <p:cond delay="500"/>
                            </p:stCondLst>
                            <p:childTnLst>
                              <p:par>
                                <p:cTn id="33" presetID="42" presetClass="entr" presetSubtype="0" fill="hold" grpId="0" nodeType="after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1000"/>
                                        <p:tgtEl>
                                          <p:spTgt spid="17"/>
                                        </p:tgtEl>
                                      </p:cBhvr>
                                    </p:animEffect>
                                    <p:anim calcmode="lin" valueType="num">
                                      <p:cBhvr>
                                        <p:cTn id="36" dur="1000" fill="hold"/>
                                        <p:tgtEl>
                                          <p:spTgt spid="17"/>
                                        </p:tgtEl>
                                        <p:attrNameLst>
                                          <p:attrName>ppt_x</p:attrName>
                                        </p:attrNameLst>
                                      </p:cBhvr>
                                      <p:tavLst>
                                        <p:tav tm="0">
                                          <p:val>
                                            <p:strVal val="#ppt_x"/>
                                          </p:val>
                                        </p:tav>
                                        <p:tav tm="100000">
                                          <p:val>
                                            <p:strVal val="#ppt_x"/>
                                          </p:val>
                                        </p:tav>
                                      </p:tavLst>
                                    </p:anim>
                                    <p:anim calcmode="lin" valueType="num">
                                      <p:cBhvr>
                                        <p:cTn id="37"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3" grpId="0" animBg="1"/>
      <p:bldP spid="44" grpId="0" animBg="1"/>
      <p:bldP spid="17" grpId="0"/>
      <p:bldP spid="2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12674" y="1213580"/>
            <a:ext cx="10675088" cy="4726718"/>
          </a:xfrm>
          <a:prstGeom prst="rect">
            <a:avLst/>
          </a:prstGeom>
          <a:solidFill>
            <a:schemeClr val="bg1"/>
          </a:solidFill>
          <a:ln>
            <a:solidFill>
              <a:srgbClr val="0A2A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22"/>
          <p:cNvSpPr>
            <a:spLocks noChangeArrowheads="1"/>
          </p:cNvSpPr>
          <p:nvPr/>
        </p:nvSpPr>
        <p:spPr bwMode="auto">
          <a:xfrm>
            <a:off x="1461642" y="2065243"/>
            <a:ext cx="9480988" cy="3023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75000"/>
              </a:spcBef>
              <a:defRPr sz="2000">
                <a:solidFill>
                  <a:schemeClr val="tx1"/>
                </a:solidFill>
                <a:latin typeface="Arial" panose="020B0604020202020204" pitchFamily="34" charset="0"/>
                <a:ea typeface="宋体" panose="02010600030101010101" pitchFamily="2" charset="-122"/>
              </a:defRPr>
            </a:lvl1pPr>
            <a:lvl2pPr marL="742950" indent="-285750">
              <a:spcBef>
                <a:spcPct val="50000"/>
              </a:spcBef>
              <a:buClr>
                <a:srgbClr val="E74C21"/>
              </a:buClr>
              <a:buChar char="•"/>
              <a:defRPr sz="2000">
                <a:solidFill>
                  <a:schemeClr val="bg2"/>
                </a:solidFill>
                <a:latin typeface="Arial" panose="020B0604020202020204" pitchFamily="34" charset="0"/>
                <a:ea typeface="宋体" panose="02010600030101010101" pitchFamily="2" charset="-122"/>
              </a:defRPr>
            </a:lvl2pPr>
            <a:lvl3pPr marL="1143000" indent="-228600">
              <a:spcBef>
                <a:spcPct val="25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3pPr>
            <a:lvl4pPr marL="1600200" indent="-228600">
              <a:spcBef>
                <a:spcPct val="20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4pPr>
            <a:lvl5pPr marL="2057400" indent="-228600">
              <a:spcBef>
                <a:spcPct val="25000"/>
              </a:spcBef>
              <a:buClr>
                <a:srgbClr val="67676B"/>
              </a:buClr>
              <a:buChar char="•"/>
              <a:defRPr sz="2000">
                <a:solidFill>
                  <a:schemeClr val="bg2"/>
                </a:solidFill>
                <a:latin typeface="Arial" panose="020B0604020202020204" pitchFamily="34" charset="0"/>
                <a:ea typeface="宋体" panose="02010600030101010101" pitchFamily="2" charset="-122"/>
              </a:defRPr>
            </a:lvl5pPr>
            <a:lvl6pPr marL="25146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6pPr>
            <a:lvl7pPr marL="29718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7pPr>
            <a:lvl8pPr marL="34290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8pPr>
            <a:lvl9pPr marL="38862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9pPr>
          </a:lstStyle>
          <a:p>
            <a:pPr>
              <a:lnSpc>
                <a:spcPct val="110000"/>
              </a:lnSpc>
            </a:pPr>
            <a:r>
              <a:rPr lang="zh-CN" altLang="en-US" dirty="0">
                <a:solidFill>
                  <a:schemeClr val="bg2">
                    <a:lumMod val="25000"/>
                  </a:schemeClr>
                </a:solidFill>
                <a:latin typeface="+mn-lt"/>
                <a:ea typeface="+mn-ea"/>
                <a:cs typeface="+mn-ea"/>
                <a:sym typeface="+mn-lt"/>
              </a:rPr>
              <a:t>（一）通过选拔的学生出现</a:t>
            </a:r>
            <a:r>
              <a:rPr lang="zh-CN" altLang="en-US" b="1" dirty="0">
                <a:solidFill>
                  <a:srgbClr val="C00000"/>
                </a:solidFill>
                <a:latin typeface="+mn-lt"/>
                <a:ea typeface="+mn-ea"/>
                <a:cs typeface="+mn-ea"/>
                <a:sym typeface="+mn-lt"/>
              </a:rPr>
              <a:t>下列情况之一</a:t>
            </a:r>
            <a:r>
              <a:rPr lang="zh-CN" altLang="en-US" dirty="0">
                <a:solidFill>
                  <a:schemeClr val="bg2">
                    <a:lumMod val="25000"/>
                  </a:schemeClr>
                </a:solidFill>
                <a:latin typeface="+mn-lt"/>
                <a:ea typeface="+mn-ea"/>
                <a:cs typeface="+mn-ea"/>
                <a:sym typeface="+mn-lt"/>
              </a:rPr>
              <a:t>的，取消其推荐资格：</a:t>
            </a:r>
            <a:endParaRPr lang="zh-CN" altLang="en-US" dirty="0">
              <a:solidFill>
                <a:schemeClr val="bg2">
                  <a:lumMod val="25000"/>
                </a:schemeClr>
              </a:solidFill>
              <a:latin typeface="+mn-lt"/>
              <a:ea typeface="+mn-ea"/>
              <a:cs typeface="+mn-ea"/>
              <a:sym typeface="+mn-lt"/>
            </a:endParaRPr>
          </a:p>
          <a:p>
            <a:pPr>
              <a:lnSpc>
                <a:spcPct val="110000"/>
              </a:lnSpc>
            </a:pPr>
            <a:r>
              <a:rPr lang="en-US" altLang="zh-CN" dirty="0">
                <a:solidFill>
                  <a:schemeClr val="bg2">
                    <a:lumMod val="25000"/>
                  </a:schemeClr>
                </a:solidFill>
                <a:latin typeface="+mn-lt"/>
                <a:ea typeface="+mn-ea"/>
                <a:cs typeface="+mn-ea"/>
                <a:sym typeface="+mn-lt"/>
              </a:rPr>
              <a:t>1</a:t>
            </a:r>
            <a:r>
              <a:rPr lang="zh-CN" altLang="en-US" dirty="0">
                <a:solidFill>
                  <a:schemeClr val="bg2">
                    <a:lumMod val="25000"/>
                  </a:schemeClr>
                </a:solidFill>
                <a:latin typeface="+mn-lt"/>
                <a:ea typeface="+mn-ea"/>
                <a:cs typeface="+mn-ea"/>
                <a:sym typeface="+mn-lt"/>
              </a:rPr>
              <a:t>、在申请推免生过程中发现有弄虚作假行为的；</a:t>
            </a:r>
            <a:endParaRPr lang="zh-CN" altLang="en-US" dirty="0">
              <a:solidFill>
                <a:schemeClr val="bg2">
                  <a:lumMod val="25000"/>
                </a:schemeClr>
              </a:solidFill>
              <a:latin typeface="+mn-lt"/>
              <a:ea typeface="+mn-ea"/>
              <a:cs typeface="+mn-ea"/>
              <a:sym typeface="+mn-lt"/>
            </a:endParaRPr>
          </a:p>
          <a:p>
            <a:pPr>
              <a:lnSpc>
                <a:spcPct val="110000"/>
              </a:lnSpc>
            </a:pPr>
            <a:r>
              <a:rPr lang="en-US" altLang="zh-CN" dirty="0">
                <a:solidFill>
                  <a:schemeClr val="bg2">
                    <a:lumMod val="25000"/>
                  </a:schemeClr>
                </a:solidFill>
                <a:latin typeface="+mn-lt"/>
                <a:ea typeface="+mn-ea"/>
                <a:cs typeface="+mn-ea"/>
                <a:sym typeface="+mn-lt"/>
              </a:rPr>
              <a:t>2</a:t>
            </a:r>
            <a:r>
              <a:rPr lang="zh-CN" altLang="en-US" dirty="0">
                <a:solidFill>
                  <a:schemeClr val="bg2">
                    <a:lumMod val="25000"/>
                  </a:schemeClr>
                </a:solidFill>
                <a:latin typeface="+mn-lt"/>
                <a:ea typeface="+mn-ea"/>
                <a:cs typeface="+mn-ea"/>
                <a:sym typeface="+mn-lt"/>
              </a:rPr>
              <a:t>、违反校纪校规，受到学校纪律处分或被追究法律责任的；</a:t>
            </a:r>
            <a:endParaRPr lang="zh-CN" altLang="en-US" dirty="0">
              <a:solidFill>
                <a:schemeClr val="bg2">
                  <a:lumMod val="25000"/>
                </a:schemeClr>
              </a:solidFill>
              <a:latin typeface="+mn-lt"/>
              <a:ea typeface="+mn-ea"/>
              <a:cs typeface="+mn-ea"/>
              <a:sym typeface="+mn-lt"/>
            </a:endParaRPr>
          </a:p>
          <a:p>
            <a:pPr>
              <a:lnSpc>
                <a:spcPct val="110000"/>
              </a:lnSpc>
            </a:pPr>
            <a:r>
              <a:rPr lang="en-US" altLang="zh-CN" dirty="0">
                <a:solidFill>
                  <a:schemeClr val="bg2">
                    <a:lumMod val="25000"/>
                  </a:schemeClr>
                </a:solidFill>
                <a:latin typeface="+mn-lt"/>
                <a:ea typeface="+mn-ea"/>
                <a:cs typeface="+mn-ea"/>
                <a:sym typeface="+mn-lt"/>
              </a:rPr>
              <a:t>3</a:t>
            </a:r>
            <a:r>
              <a:rPr lang="zh-CN" altLang="en-US" dirty="0">
                <a:solidFill>
                  <a:schemeClr val="bg2">
                    <a:lumMod val="25000"/>
                  </a:schemeClr>
                </a:solidFill>
                <a:latin typeface="+mn-lt"/>
                <a:ea typeface="+mn-ea"/>
                <a:cs typeface="+mn-ea"/>
                <a:sym typeface="+mn-lt"/>
              </a:rPr>
              <a:t>、研究生未获得导师同意的。</a:t>
            </a:r>
            <a:endParaRPr lang="zh-CN" altLang="en-US" dirty="0">
              <a:solidFill>
                <a:schemeClr val="bg2">
                  <a:lumMod val="25000"/>
                </a:schemeClr>
              </a:solidFill>
              <a:latin typeface="+mn-lt"/>
              <a:ea typeface="+mn-ea"/>
              <a:cs typeface="+mn-ea"/>
              <a:sym typeface="+mn-lt"/>
            </a:endParaRPr>
          </a:p>
          <a:p>
            <a:pPr>
              <a:lnSpc>
                <a:spcPct val="110000"/>
              </a:lnSpc>
            </a:pPr>
            <a:r>
              <a:rPr lang="zh-CN" altLang="en-US" dirty="0">
                <a:solidFill>
                  <a:schemeClr val="bg2">
                    <a:lumMod val="25000"/>
                  </a:schemeClr>
                </a:solidFill>
                <a:latin typeface="+mn-lt"/>
                <a:ea typeface="+mn-ea"/>
                <a:cs typeface="+mn-ea"/>
                <a:sym typeface="+mn-lt"/>
              </a:rPr>
              <a:t>（二）通过选拔的学生</a:t>
            </a:r>
            <a:r>
              <a:rPr lang="zh-CN" altLang="en-US" b="1" dirty="0">
                <a:solidFill>
                  <a:srgbClr val="C00000"/>
                </a:solidFill>
                <a:latin typeface="+mn-lt"/>
                <a:ea typeface="+mn-ea"/>
                <a:cs typeface="+mn-ea"/>
                <a:sym typeface="+mn-lt"/>
              </a:rPr>
              <a:t>不得因个人原因</a:t>
            </a:r>
            <a:r>
              <a:rPr lang="zh-CN" altLang="en-US" dirty="0">
                <a:solidFill>
                  <a:schemeClr val="bg2">
                    <a:lumMod val="25000"/>
                  </a:schemeClr>
                </a:solidFill>
                <a:latin typeface="+mn-lt"/>
                <a:ea typeface="+mn-ea"/>
                <a:cs typeface="+mn-ea"/>
                <a:sym typeface="+mn-lt"/>
              </a:rPr>
              <a:t>放弃参加海外交流研究生资格，否则将取消之后所有对外交流资格。</a:t>
            </a:r>
            <a:endParaRPr lang="zh-CN" altLang="en-US" dirty="0">
              <a:solidFill>
                <a:schemeClr val="bg2">
                  <a:lumMod val="25000"/>
                </a:schemeClr>
              </a:solidFill>
              <a:latin typeface="+mn-lt"/>
              <a:ea typeface="+mn-ea"/>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12674" y="1213580"/>
            <a:ext cx="10675088" cy="4726718"/>
          </a:xfrm>
          <a:prstGeom prst="rect">
            <a:avLst/>
          </a:prstGeom>
          <a:solidFill>
            <a:schemeClr val="bg1"/>
          </a:solidFill>
          <a:ln>
            <a:solidFill>
              <a:srgbClr val="0A2A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22"/>
          <p:cNvSpPr>
            <a:spLocks noChangeArrowheads="1"/>
          </p:cNvSpPr>
          <p:nvPr/>
        </p:nvSpPr>
        <p:spPr bwMode="auto">
          <a:xfrm>
            <a:off x="1722898" y="2182761"/>
            <a:ext cx="9200915" cy="2553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75000"/>
              </a:spcBef>
              <a:defRPr sz="2000">
                <a:solidFill>
                  <a:schemeClr val="tx1"/>
                </a:solidFill>
                <a:latin typeface="Arial" panose="020B0604020202020204" pitchFamily="34" charset="0"/>
                <a:ea typeface="宋体" panose="02010600030101010101" pitchFamily="2" charset="-122"/>
              </a:defRPr>
            </a:lvl1pPr>
            <a:lvl2pPr marL="742950" indent="-285750">
              <a:spcBef>
                <a:spcPct val="50000"/>
              </a:spcBef>
              <a:buClr>
                <a:srgbClr val="E74C21"/>
              </a:buClr>
              <a:buChar char="•"/>
              <a:defRPr sz="2000">
                <a:solidFill>
                  <a:schemeClr val="bg2"/>
                </a:solidFill>
                <a:latin typeface="Arial" panose="020B0604020202020204" pitchFamily="34" charset="0"/>
                <a:ea typeface="宋体" panose="02010600030101010101" pitchFamily="2" charset="-122"/>
              </a:defRPr>
            </a:lvl2pPr>
            <a:lvl3pPr marL="1143000" indent="-228600">
              <a:spcBef>
                <a:spcPct val="25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3pPr>
            <a:lvl4pPr marL="1600200" indent="-228600">
              <a:spcBef>
                <a:spcPct val="20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4pPr>
            <a:lvl5pPr marL="2057400" indent="-228600">
              <a:spcBef>
                <a:spcPct val="25000"/>
              </a:spcBef>
              <a:buClr>
                <a:srgbClr val="67676B"/>
              </a:buClr>
              <a:buChar char="•"/>
              <a:defRPr sz="2000">
                <a:solidFill>
                  <a:schemeClr val="bg2"/>
                </a:solidFill>
                <a:latin typeface="Arial" panose="020B0604020202020204" pitchFamily="34" charset="0"/>
                <a:ea typeface="宋体" panose="02010600030101010101" pitchFamily="2" charset="-122"/>
              </a:defRPr>
            </a:lvl5pPr>
            <a:lvl6pPr marL="25146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6pPr>
            <a:lvl7pPr marL="29718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7pPr>
            <a:lvl8pPr marL="34290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8pPr>
            <a:lvl9pPr marL="38862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9pPr>
          </a:lstStyle>
          <a:p>
            <a:pPr>
              <a:lnSpc>
                <a:spcPct val="160000"/>
              </a:lnSpc>
            </a:pPr>
            <a:r>
              <a:rPr lang="zh-CN" altLang="en-US" dirty="0">
                <a:solidFill>
                  <a:schemeClr val="bg2">
                    <a:lumMod val="25000"/>
                  </a:schemeClr>
                </a:solidFill>
                <a:latin typeface="+mn-lt"/>
                <a:ea typeface="+mn-ea"/>
                <a:cs typeface="+mn-ea"/>
                <a:sym typeface="+mn-lt"/>
              </a:rPr>
              <a:t>（三）根据留基委的要求，被推荐人选应与推选单位签署</a:t>
            </a:r>
            <a:r>
              <a:rPr lang="zh-CN" altLang="en-US" b="1" dirty="0">
                <a:solidFill>
                  <a:srgbClr val="C00000"/>
                </a:solidFill>
                <a:latin typeface="+mn-lt"/>
                <a:ea typeface="+mn-ea"/>
                <a:cs typeface="+mn-ea"/>
                <a:sym typeface="+mn-lt"/>
              </a:rPr>
              <a:t>意向承诺书</a:t>
            </a:r>
            <a:r>
              <a:rPr lang="zh-CN" altLang="en-US" dirty="0">
                <a:solidFill>
                  <a:schemeClr val="bg2">
                    <a:lumMod val="25000"/>
                  </a:schemeClr>
                </a:solidFill>
                <a:latin typeface="+mn-lt"/>
                <a:ea typeface="+mn-ea"/>
                <a:cs typeface="+mn-ea"/>
                <a:sym typeface="+mn-lt"/>
              </a:rPr>
              <a:t>，承诺在完成学业</a:t>
            </a:r>
            <a:r>
              <a:rPr lang="en-US" altLang="zh-CN" dirty="0">
                <a:solidFill>
                  <a:schemeClr val="bg2">
                    <a:lumMod val="25000"/>
                  </a:schemeClr>
                </a:solidFill>
                <a:latin typeface="+mn-lt"/>
                <a:ea typeface="+mn-ea"/>
                <a:cs typeface="+mn-ea"/>
                <a:sym typeface="+mn-lt"/>
              </a:rPr>
              <a:t>1</a:t>
            </a:r>
            <a:r>
              <a:rPr lang="zh-CN" altLang="en-US" dirty="0">
                <a:solidFill>
                  <a:schemeClr val="bg2">
                    <a:lumMod val="25000"/>
                  </a:schemeClr>
                </a:solidFill>
                <a:latin typeface="+mn-lt"/>
                <a:ea typeface="+mn-ea"/>
                <a:cs typeface="+mn-ea"/>
                <a:sym typeface="+mn-lt"/>
              </a:rPr>
              <a:t>年以内，</a:t>
            </a:r>
            <a:r>
              <a:rPr lang="zh-CN" altLang="en-US" b="1" dirty="0">
                <a:solidFill>
                  <a:srgbClr val="C00000"/>
                </a:solidFill>
                <a:latin typeface="+mn-lt"/>
                <a:ea typeface="+mn-ea"/>
                <a:cs typeface="+mn-ea"/>
                <a:sym typeface="+mn-lt"/>
              </a:rPr>
              <a:t>赴国际组织进行不少于</a:t>
            </a:r>
            <a:r>
              <a:rPr lang="en-US" altLang="zh-CN" b="1" dirty="0">
                <a:solidFill>
                  <a:srgbClr val="C00000"/>
                </a:solidFill>
                <a:latin typeface="+mn-lt"/>
                <a:ea typeface="+mn-ea"/>
                <a:cs typeface="+mn-ea"/>
                <a:sym typeface="+mn-lt"/>
              </a:rPr>
              <a:t>3</a:t>
            </a:r>
            <a:r>
              <a:rPr lang="zh-CN" altLang="en-US" b="1" dirty="0">
                <a:solidFill>
                  <a:srgbClr val="C00000"/>
                </a:solidFill>
                <a:latin typeface="+mn-lt"/>
                <a:ea typeface="+mn-ea"/>
                <a:cs typeface="+mn-ea"/>
                <a:sym typeface="+mn-lt"/>
              </a:rPr>
              <a:t>个月的实习或任职</a:t>
            </a:r>
            <a:r>
              <a:rPr lang="zh-CN" altLang="en-US" dirty="0">
                <a:solidFill>
                  <a:schemeClr val="bg2">
                    <a:lumMod val="25000"/>
                  </a:schemeClr>
                </a:solidFill>
                <a:latin typeface="+mn-lt"/>
                <a:ea typeface="+mn-ea"/>
                <a:cs typeface="+mn-ea"/>
                <a:sym typeface="+mn-lt"/>
              </a:rPr>
              <a:t>。符合国际组织实习项目申请条件者，可继续申请留基委国际组织实习项目资助，不受回国后满两年方可再次申请国家公派出国留学的限制（具体可参阅国际组织实习项目选派管理办法）。赴国际组织实习或任职时间将计入回国服务期。</a:t>
            </a:r>
            <a:endParaRPr lang="zh-CN" altLang="en-US" dirty="0">
              <a:solidFill>
                <a:schemeClr val="bg2">
                  <a:lumMod val="25000"/>
                </a:schemeClr>
              </a:solidFill>
              <a:latin typeface="+mn-lt"/>
              <a:ea typeface="+mn-ea"/>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12674" y="1213580"/>
            <a:ext cx="10675088" cy="4726718"/>
          </a:xfrm>
          <a:prstGeom prst="rect">
            <a:avLst/>
          </a:prstGeom>
          <a:solidFill>
            <a:schemeClr val="bg1"/>
          </a:solidFill>
          <a:ln>
            <a:solidFill>
              <a:srgbClr val="0A2A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22"/>
          <p:cNvSpPr>
            <a:spLocks noChangeArrowheads="1"/>
          </p:cNvSpPr>
          <p:nvPr/>
        </p:nvSpPr>
        <p:spPr bwMode="auto">
          <a:xfrm>
            <a:off x="1739227" y="2468511"/>
            <a:ext cx="9200915" cy="1903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75000"/>
              </a:spcBef>
              <a:defRPr sz="2000">
                <a:solidFill>
                  <a:schemeClr val="tx1"/>
                </a:solidFill>
                <a:latin typeface="Arial" panose="020B0604020202020204" pitchFamily="34" charset="0"/>
                <a:ea typeface="宋体" panose="02010600030101010101" pitchFamily="2" charset="-122"/>
              </a:defRPr>
            </a:lvl1pPr>
            <a:lvl2pPr marL="742950" indent="-285750">
              <a:spcBef>
                <a:spcPct val="50000"/>
              </a:spcBef>
              <a:buClr>
                <a:srgbClr val="E74C21"/>
              </a:buClr>
              <a:buChar char="•"/>
              <a:defRPr sz="2000">
                <a:solidFill>
                  <a:schemeClr val="bg2"/>
                </a:solidFill>
                <a:latin typeface="Arial" panose="020B0604020202020204" pitchFamily="34" charset="0"/>
                <a:ea typeface="宋体" panose="02010600030101010101" pitchFamily="2" charset="-122"/>
              </a:defRPr>
            </a:lvl2pPr>
            <a:lvl3pPr marL="1143000" indent="-228600">
              <a:spcBef>
                <a:spcPct val="25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3pPr>
            <a:lvl4pPr marL="1600200" indent="-228600">
              <a:spcBef>
                <a:spcPct val="20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4pPr>
            <a:lvl5pPr marL="2057400" indent="-228600">
              <a:spcBef>
                <a:spcPct val="25000"/>
              </a:spcBef>
              <a:buClr>
                <a:srgbClr val="67676B"/>
              </a:buClr>
              <a:buChar char="•"/>
              <a:defRPr sz="2000">
                <a:solidFill>
                  <a:schemeClr val="bg2"/>
                </a:solidFill>
                <a:latin typeface="Arial" panose="020B0604020202020204" pitchFamily="34" charset="0"/>
                <a:ea typeface="宋体" panose="02010600030101010101" pitchFamily="2" charset="-122"/>
              </a:defRPr>
            </a:lvl5pPr>
            <a:lvl6pPr marL="25146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6pPr>
            <a:lvl7pPr marL="29718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7pPr>
            <a:lvl8pPr marL="34290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8pPr>
            <a:lvl9pPr marL="38862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9pPr>
          </a:lstStyle>
          <a:p>
            <a:pPr>
              <a:lnSpc>
                <a:spcPct val="160000"/>
              </a:lnSpc>
            </a:pPr>
            <a:r>
              <a:rPr lang="zh-CN" altLang="en-US" sz="2200" dirty="0">
                <a:solidFill>
                  <a:schemeClr val="bg2">
                    <a:lumMod val="25000"/>
                  </a:schemeClr>
                </a:solidFill>
                <a:latin typeface="+mn-lt"/>
                <a:ea typeface="+mn-ea"/>
                <a:cs typeface="+mn-ea"/>
                <a:sym typeface="+mn-lt"/>
              </a:rPr>
              <a:t>（四）通过选拔后，请完成相关审批手续。</a:t>
            </a:r>
            <a:endParaRPr lang="zh-CN" altLang="en-US" sz="2200" dirty="0">
              <a:solidFill>
                <a:schemeClr val="bg2">
                  <a:lumMod val="25000"/>
                </a:schemeClr>
              </a:solidFill>
              <a:latin typeface="+mn-lt"/>
              <a:ea typeface="+mn-ea"/>
              <a:cs typeface="+mn-ea"/>
              <a:sym typeface="+mn-lt"/>
            </a:endParaRPr>
          </a:p>
          <a:p>
            <a:pPr>
              <a:lnSpc>
                <a:spcPct val="160000"/>
              </a:lnSpc>
            </a:pPr>
            <a:r>
              <a:rPr lang="zh-CN" altLang="en-US" sz="2200" dirty="0">
                <a:solidFill>
                  <a:schemeClr val="bg2">
                    <a:lumMod val="25000"/>
                  </a:schemeClr>
                </a:solidFill>
                <a:latin typeface="+mn-lt"/>
                <a:ea typeface="+mn-ea"/>
                <a:cs typeface="+mn-ea"/>
                <a:sym typeface="+mn-lt"/>
              </a:rPr>
              <a:t>（五）各个交流大学对学生的语言能力要求各不相同，请自行关注拟申报学校的语言要求，提前准备相应证明材料。</a:t>
            </a:r>
            <a:endParaRPr lang="zh-CN" altLang="en-US" sz="2200" dirty="0">
              <a:solidFill>
                <a:schemeClr val="bg2">
                  <a:lumMod val="25000"/>
                </a:schemeClr>
              </a:solidFill>
              <a:latin typeface="+mn-lt"/>
              <a:ea typeface="+mn-ea"/>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任意多边形: 形状 37"/>
          <p:cNvSpPr/>
          <p:nvPr/>
        </p:nvSpPr>
        <p:spPr>
          <a:xfrm flipH="1">
            <a:off x="10285416" y="4514756"/>
            <a:ext cx="2347859" cy="2336800"/>
          </a:xfrm>
          <a:custGeom>
            <a:avLst/>
            <a:gdLst>
              <a:gd name="connsiteX0" fmla="*/ 1494440 w 2574608"/>
              <a:gd name="connsiteY0" fmla="*/ 0 h 2896510"/>
              <a:gd name="connsiteX1" fmla="*/ 0 w 2574608"/>
              <a:gd name="connsiteY1" fmla="*/ 2896510 h 2896510"/>
              <a:gd name="connsiteX2" fmla="*/ 2574608 w 2574608"/>
              <a:gd name="connsiteY2" fmla="*/ 2896510 h 2896510"/>
              <a:gd name="connsiteX3" fmla="*/ 1369060 w 2574608"/>
              <a:gd name="connsiteY3" fmla="*/ 243012 h 2896510"/>
              <a:gd name="connsiteX0-1" fmla="*/ 1494440 w 2574608"/>
              <a:gd name="connsiteY0-2" fmla="*/ 0 h 2896510"/>
              <a:gd name="connsiteX1-3" fmla="*/ 0 w 2574608"/>
              <a:gd name="connsiteY1-4" fmla="*/ 2896510 h 2896510"/>
              <a:gd name="connsiteX2-5" fmla="*/ 2574608 w 2574608"/>
              <a:gd name="connsiteY2-6" fmla="*/ 2896510 h 2896510"/>
              <a:gd name="connsiteX3-7" fmla="*/ 1324610 w 2574608"/>
              <a:gd name="connsiteY3-8" fmla="*/ 334029 h 2896510"/>
              <a:gd name="connsiteX4" fmla="*/ 1494440 w 2574608"/>
              <a:gd name="connsiteY4" fmla="*/ 0 h 2896510"/>
              <a:gd name="connsiteX0-9" fmla="*/ 1350513 w 2600511"/>
              <a:gd name="connsiteY0-10" fmla="*/ 0 h 2562481"/>
              <a:gd name="connsiteX1-11" fmla="*/ 25903 w 2600511"/>
              <a:gd name="connsiteY1-12" fmla="*/ 2562481 h 2562481"/>
              <a:gd name="connsiteX2-13" fmla="*/ 2600511 w 2600511"/>
              <a:gd name="connsiteY2-14" fmla="*/ 2562481 h 2562481"/>
              <a:gd name="connsiteX3-15" fmla="*/ 1350513 w 2600511"/>
              <a:gd name="connsiteY3-16" fmla="*/ 0 h 2562481"/>
              <a:gd name="connsiteX0-17" fmla="*/ 1347738 w 2597736"/>
              <a:gd name="connsiteY0-18" fmla="*/ 0 h 2562481"/>
              <a:gd name="connsiteX1-19" fmla="*/ 23128 w 2597736"/>
              <a:gd name="connsiteY1-20" fmla="*/ 2562481 h 2562481"/>
              <a:gd name="connsiteX2-21" fmla="*/ 2597736 w 2597736"/>
              <a:gd name="connsiteY2-22" fmla="*/ 2562481 h 2562481"/>
              <a:gd name="connsiteX3-23" fmla="*/ 1347738 w 2597736"/>
              <a:gd name="connsiteY3-24" fmla="*/ 0 h 2562481"/>
              <a:gd name="connsiteX0-25" fmla="*/ 1324610 w 2574608"/>
              <a:gd name="connsiteY0-26" fmla="*/ 0 h 2562481"/>
              <a:gd name="connsiteX1-27" fmla="*/ 0 w 2574608"/>
              <a:gd name="connsiteY1-28" fmla="*/ 2562481 h 2562481"/>
              <a:gd name="connsiteX2-29" fmla="*/ 2574608 w 2574608"/>
              <a:gd name="connsiteY2-30" fmla="*/ 2562481 h 2562481"/>
              <a:gd name="connsiteX3-31" fmla="*/ 1324610 w 2574608"/>
              <a:gd name="connsiteY3-32" fmla="*/ 0 h 2562481"/>
              <a:gd name="connsiteX0-33" fmla="*/ 1324610 w 2574608"/>
              <a:gd name="connsiteY0-34" fmla="*/ 0 h 2562481"/>
              <a:gd name="connsiteX1-35" fmla="*/ 0 w 2574608"/>
              <a:gd name="connsiteY1-36" fmla="*/ 2562481 h 2562481"/>
              <a:gd name="connsiteX2-37" fmla="*/ 2574608 w 2574608"/>
              <a:gd name="connsiteY2-38" fmla="*/ 2562481 h 2562481"/>
              <a:gd name="connsiteX3-39" fmla="*/ 1324610 w 2574608"/>
              <a:gd name="connsiteY3-40" fmla="*/ 0 h 2562481"/>
            </a:gdLst>
            <a:ahLst/>
            <a:cxnLst>
              <a:cxn ang="0">
                <a:pos x="connsiteX0-1" y="connsiteY0-2"/>
              </a:cxn>
              <a:cxn ang="0">
                <a:pos x="connsiteX1-3" y="connsiteY1-4"/>
              </a:cxn>
              <a:cxn ang="0">
                <a:pos x="connsiteX2-5" y="connsiteY2-6"/>
              </a:cxn>
              <a:cxn ang="0">
                <a:pos x="connsiteX3-7" y="connsiteY3-8"/>
              </a:cxn>
            </a:cxnLst>
            <a:rect l="l" t="t" r="r" b="b"/>
            <a:pathLst>
              <a:path w="2574608" h="2562481">
                <a:moveTo>
                  <a:pt x="1324610" y="0"/>
                </a:moveTo>
                <a:cubicBezTo>
                  <a:pt x="1087067" y="448733"/>
                  <a:pt x="219234" y="2122701"/>
                  <a:pt x="0" y="2562481"/>
                </a:cubicBezTo>
                <a:lnTo>
                  <a:pt x="2574608" y="2562481"/>
                </a:lnTo>
                <a:lnTo>
                  <a:pt x="1324610"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3" name="任意多边形: 形状 42"/>
          <p:cNvSpPr/>
          <p:nvPr/>
        </p:nvSpPr>
        <p:spPr>
          <a:xfrm flipH="1">
            <a:off x="5862224" y="0"/>
            <a:ext cx="3075901" cy="3404021"/>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4" name="任意多边形: 形状 43"/>
          <p:cNvSpPr/>
          <p:nvPr/>
        </p:nvSpPr>
        <p:spPr>
          <a:xfrm flipV="1">
            <a:off x="-1640117" y="3493079"/>
            <a:ext cx="3609604" cy="3364921"/>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7" name="文本框 46"/>
          <p:cNvSpPr txBox="1"/>
          <p:nvPr/>
        </p:nvSpPr>
        <p:spPr>
          <a:xfrm>
            <a:off x="1402566" y="2999689"/>
            <a:ext cx="5842796" cy="1200329"/>
          </a:xfrm>
          <a:prstGeom prst="rect">
            <a:avLst/>
          </a:prstGeom>
          <a:noFill/>
        </p:spPr>
        <p:txBody>
          <a:bodyPr wrap="square" rtlCol="0">
            <a:spAutoFit/>
          </a:bodyPr>
          <a:lstStyle/>
          <a:p>
            <a:r>
              <a:rPr lang="en-US" altLang="zh-CN" sz="7200" b="1" dirty="0">
                <a:solidFill>
                  <a:srgbClr val="0A2A6C"/>
                </a:solidFill>
                <a:cs typeface="+mn-ea"/>
                <a:sym typeface="+mn-lt"/>
              </a:rPr>
              <a:t>THANKS</a:t>
            </a:r>
            <a:r>
              <a:rPr lang="zh-CN" altLang="en-US" sz="7200" b="1" dirty="0">
                <a:solidFill>
                  <a:srgbClr val="0A2A6C"/>
                </a:solidFill>
                <a:cs typeface="+mn-ea"/>
                <a:sym typeface="+mn-lt"/>
              </a:rPr>
              <a:t>！</a:t>
            </a:r>
            <a:endParaRPr lang="zh-CN" altLang="en-US" sz="7200" b="1" dirty="0">
              <a:solidFill>
                <a:srgbClr val="0A2A6C"/>
              </a:solidFill>
              <a:cs typeface="+mn-ea"/>
              <a:sym typeface="+mn-lt"/>
            </a:endParaRPr>
          </a:p>
        </p:txBody>
      </p:sp>
      <p:grpSp>
        <p:nvGrpSpPr>
          <p:cNvPr id="2" name="组合 1"/>
          <p:cNvGrpSpPr/>
          <p:nvPr/>
        </p:nvGrpSpPr>
        <p:grpSpPr>
          <a:xfrm>
            <a:off x="337551" y="218113"/>
            <a:ext cx="1870914" cy="962028"/>
            <a:chOff x="337551" y="218113"/>
            <a:chExt cx="1870914" cy="962028"/>
          </a:xfrm>
        </p:grpSpPr>
        <p:pic>
          <p:nvPicPr>
            <p:cNvPr id="4" name="Picture 2"/>
            <p:cNvPicPr>
              <a:picLocks noChangeAspect="1" noChangeArrowheads="1"/>
            </p:cNvPicPr>
            <p:nvPr/>
          </p:nvPicPr>
          <p:blipFill rotWithShape="1">
            <a:blip r:embed="rId1" cstate="print">
              <a:extLst>
                <a:ext uri="{28A0092B-C50C-407E-A947-70E740481C1C}">
                  <a14:useLocalDpi xmlns:a14="http://schemas.microsoft.com/office/drawing/2010/main" val="0"/>
                </a:ext>
              </a:extLst>
            </a:blip>
            <a:srcRect l="12171" r="14960"/>
            <a:stretch>
              <a:fillRect/>
            </a:stretch>
          </p:blipFill>
          <p:spPr bwMode="auto">
            <a:xfrm>
              <a:off x="337551" y="218113"/>
              <a:ext cx="935457" cy="962028"/>
            </a:xfrm>
            <a:prstGeom prst="rect">
              <a:avLst/>
            </a:prstGeom>
            <a:noFill/>
            <a:extLst>
              <a:ext uri="{909E8E84-426E-40DD-AFC4-6F175D3DCCD1}">
                <a14:hiddenFill xmlns:a14="http://schemas.microsoft.com/office/drawing/2010/main">
                  <a:solidFill>
                    <a:srgbClr val="FFFFFF"/>
                  </a:solidFill>
                </a14:hiddenFill>
              </a:ext>
            </a:extLst>
          </p:spPr>
        </p:pic>
        <p:pic>
          <p:nvPicPr>
            <p:cNvPr id="5" name="图片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73008" y="260630"/>
              <a:ext cx="935457" cy="919511"/>
            </a:xfrm>
            <a:prstGeom prst="rect">
              <a:avLst/>
            </a:prstGeom>
          </p:spPr>
        </p:pic>
      </p:grpSp>
      <p:pic>
        <p:nvPicPr>
          <p:cNvPr id="8" name="图片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9898" y="2234354"/>
            <a:ext cx="3171325" cy="3171325"/>
          </a:xfrm>
          <a:prstGeom prst="rect">
            <a:avLst/>
          </a:prstGeom>
        </p:spPr>
      </p:pic>
      <p:sp>
        <p:nvSpPr>
          <p:cNvPr id="10" name="文本框 9"/>
          <p:cNvSpPr txBox="1"/>
          <p:nvPr/>
        </p:nvSpPr>
        <p:spPr>
          <a:xfrm>
            <a:off x="7164155" y="5533727"/>
            <a:ext cx="4102812" cy="485839"/>
          </a:xfrm>
          <a:prstGeom prst="rect">
            <a:avLst/>
          </a:prstGeom>
          <a:noFill/>
        </p:spPr>
        <p:txBody>
          <a:bodyPr wrap="square" rtlCol="0">
            <a:spAutoFit/>
          </a:bodyPr>
          <a:lstStyle/>
          <a:p>
            <a:pPr algn="ctr">
              <a:lnSpc>
                <a:spcPts val="3200"/>
              </a:lnSpc>
            </a:pPr>
            <a:r>
              <a:rPr lang="zh-CN" altLang="en-US" sz="2400" b="1" dirty="0">
                <a:solidFill>
                  <a:srgbClr val="0A2A6C"/>
                </a:solidFill>
                <a:effectLst>
                  <a:outerShdw blurRad="38100" dist="38100" dir="2700000" algn="tl">
                    <a:srgbClr val="000000">
                      <a:alpha val="43137"/>
                    </a:srgbClr>
                  </a:outerShdw>
                </a:effectLst>
                <a:latin typeface="华文楷体" panose="02010600040101010101" pitchFamily="2" charset="-122"/>
                <a:ea typeface="华文楷体" panose="02010600040101010101" pitchFamily="2" charset="-122"/>
              </a:rPr>
              <a:t>扫码关注“浙大国际声”</a:t>
            </a:r>
            <a:endParaRPr lang="zh-CN" altLang="en-US" sz="2400" b="1" dirty="0">
              <a:solidFill>
                <a:srgbClr val="0A2A6C"/>
              </a:solidFill>
              <a:effectLst>
                <a:outerShdw blurRad="38100" dist="38100" dir="2700000" algn="tl">
                  <a:srgbClr val="000000">
                    <a:alpha val="43137"/>
                  </a:srgbClr>
                </a:outerShdw>
              </a:effectLst>
              <a:latin typeface="华文楷体" panose="02010600040101010101" pitchFamily="2" charset="-122"/>
              <a:ea typeface="华文楷体" panose="0201060004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grpId="0" nodeType="with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1000" fill="hold"/>
                                        <p:tgtEl>
                                          <p:spTgt spid="44"/>
                                        </p:tgtEl>
                                        <p:attrNameLst>
                                          <p:attrName>ppt_x</p:attrName>
                                        </p:attrNameLst>
                                      </p:cBhvr>
                                      <p:tavLst>
                                        <p:tav tm="0">
                                          <p:val>
                                            <p:strVal val="0-#ppt_w/2"/>
                                          </p:val>
                                        </p:tav>
                                        <p:tav tm="100000">
                                          <p:val>
                                            <p:strVal val="#ppt_x"/>
                                          </p:val>
                                        </p:tav>
                                      </p:tavLst>
                                    </p:anim>
                                    <p:anim calcmode="lin" valueType="num">
                                      <p:cBhvr additive="base">
                                        <p:cTn id="8" dur="1000" fill="hold"/>
                                        <p:tgtEl>
                                          <p:spTgt spid="44"/>
                                        </p:tgtEl>
                                        <p:attrNameLst>
                                          <p:attrName>ppt_y</p:attrName>
                                        </p:attrNameLst>
                                      </p:cBhvr>
                                      <p:tavLst>
                                        <p:tav tm="0">
                                          <p:val>
                                            <p:strVal val="1+#ppt_h/2"/>
                                          </p:val>
                                        </p:tav>
                                        <p:tav tm="100000">
                                          <p:val>
                                            <p:strVal val="#ppt_y"/>
                                          </p:val>
                                        </p:tav>
                                      </p:tavLst>
                                    </p:anim>
                                  </p:childTnLst>
                                </p:cTn>
                              </p:par>
                              <p:par>
                                <p:cTn id="9" presetID="2" presetClass="entr" presetSubtype="1" decel="100000" fill="hold" grpId="0" nodeType="withEffect">
                                  <p:stCondLst>
                                    <p:cond delay="75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1000" fill="hold"/>
                                        <p:tgtEl>
                                          <p:spTgt spid="43"/>
                                        </p:tgtEl>
                                        <p:attrNameLst>
                                          <p:attrName>ppt_x</p:attrName>
                                        </p:attrNameLst>
                                      </p:cBhvr>
                                      <p:tavLst>
                                        <p:tav tm="0">
                                          <p:val>
                                            <p:strVal val="#ppt_x"/>
                                          </p:val>
                                        </p:tav>
                                        <p:tav tm="100000">
                                          <p:val>
                                            <p:strVal val="#ppt_x"/>
                                          </p:val>
                                        </p:tav>
                                      </p:tavLst>
                                    </p:anim>
                                    <p:anim calcmode="lin" valueType="num">
                                      <p:cBhvr additive="base">
                                        <p:cTn id="12" dur="1000" fill="hold"/>
                                        <p:tgtEl>
                                          <p:spTgt spid="43"/>
                                        </p:tgtEl>
                                        <p:attrNameLst>
                                          <p:attrName>ppt_y</p:attrName>
                                        </p:attrNameLst>
                                      </p:cBhvr>
                                      <p:tavLst>
                                        <p:tav tm="0">
                                          <p:val>
                                            <p:strVal val="0-#ppt_h/2"/>
                                          </p:val>
                                        </p:tav>
                                        <p:tav tm="100000">
                                          <p:val>
                                            <p:strVal val="#ppt_y"/>
                                          </p:val>
                                        </p:tav>
                                      </p:tavLst>
                                    </p:anim>
                                  </p:childTnLst>
                                </p:cTn>
                              </p:par>
                              <p:par>
                                <p:cTn id="13" presetID="2" presetClass="entr" presetSubtype="6" decel="100000" fill="hold" grpId="0" nodeType="withEffect">
                                  <p:stCondLst>
                                    <p:cond delay="750"/>
                                  </p:stCondLst>
                                  <p:childTnLst>
                                    <p:set>
                                      <p:cBhvr>
                                        <p:cTn id="14" dur="1" fill="hold">
                                          <p:stCondLst>
                                            <p:cond delay="0"/>
                                          </p:stCondLst>
                                        </p:cTn>
                                        <p:tgtEl>
                                          <p:spTgt spid="38"/>
                                        </p:tgtEl>
                                        <p:attrNameLst>
                                          <p:attrName>style.visibility</p:attrName>
                                        </p:attrNameLst>
                                      </p:cBhvr>
                                      <p:to>
                                        <p:strVal val="visible"/>
                                      </p:to>
                                    </p:set>
                                    <p:anim calcmode="lin" valueType="num">
                                      <p:cBhvr additive="base">
                                        <p:cTn id="15" dur="1000" fill="hold"/>
                                        <p:tgtEl>
                                          <p:spTgt spid="38"/>
                                        </p:tgtEl>
                                        <p:attrNameLst>
                                          <p:attrName>ppt_x</p:attrName>
                                        </p:attrNameLst>
                                      </p:cBhvr>
                                      <p:tavLst>
                                        <p:tav tm="0">
                                          <p:val>
                                            <p:strVal val="1+#ppt_w/2"/>
                                          </p:val>
                                        </p:tav>
                                        <p:tav tm="100000">
                                          <p:val>
                                            <p:strVal val="#ppt_x"/>
                                          </p:val>
                                        </p:tav>
                                      </p:tavLst>
                                    </p:anim>
                                    <p:anim calcmode="lin" valueType="num">
                                      <p:cBhvr additive="base">
                                        <p:cTn id="16" dur="1000" fill="hold"/>
                                        <p:tgtEl>
                                          <p:spTgt spid="38"/>
                                        </p:tgtEl>
                                        <p:attrNameLst>
                                          <p:attrName>ppt_y</p:attrName>
                                        </p:attrNameLst>
                                      </p:cBhvr>
                                      <p:tavLst>
                                        <p:tav tm="0">
                                          <p:val>
                                            <p:strVal val="1+#ppt_h/2"/>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47"/>
                                        </p:tgtEl>
                                        <p:attrNameLst>
                                          <p:attrName>style.visibility</p:attrName>
                                        </p:attrNameLst>
                                      </p:cBhvr>
                                      <p:to>
                                        <p:strVal val="visible"/>
                                      </p:to>
                                    </p:set>
                                    <p:anim calcmode="lin" valueType="num">
                                      <p:cBhvr additive="base">
                                        <p:cTn id="19" dur="1000" fill="hold"/>
                                        <p:tgtEl>
                                          <p:spTgt spid="47"/>
                                        </p:tgtEl>
                                        <p:attrNameLst>
                                          <p:attrName>ppt_x</p:attrName>
                                        </p:attrNameLst>
                                      </p:cBhvr>
                                      <p:tavLst>
                                        <p:tav tm="0">
                                          <p:val>
                                            <p:strVal val="0-#ppt_w/2"/>
                                          </p:val>
                                        </p:tav>
                                        <p:tav tm="100000">
                                          <p:val>
                                            <p:strVal val="#ppt_x"/>
                                          </p:val>
                                        </p:tav>
                                      </p:tavLst>
                                    </p:anim>
                                    <p:anim calcmode="lin" valueType="num">
                                      <p:cBhvr additive="base">
                                        <p:cTn id="20" dur="1000" fill="hold"/>
                                        <p:tgtEl>
                                          <p:spTgt spid="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43" grpId="0" animBg="1"/>
      <p:bldP spid="44" grpId="0" animBg="1"/>
      <p:bldP spid="4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screen"/>
          <a:srcRect/>
          <a:stretch>
            <a:fillRect/>
          </a:stretch>
        </p:blipFill>
        <p:spPr>
          <a:xfrm>
            <a:off x="7054439" y="50328"/>
            <a:ext cx="6140680" cy="6858000"/>
          </a:xfrm>
          <a:prstGeom prst="parallelogram">
            <a:avLst>
              <a:gd name="adj" fmla="val 53039"/>
            </a:avLst>
          </a:prstGeom>
        </p:spPr>
      </p:pic>
      <p:sp>
        <p:nvSpPr>
          <p:cNvPr id="38" name="任意多边形: 形状 37"/>
          <p:cNvSpPr/>
          <p:nvPr/>
        </p:nvSpPr>
        <p:spPr>
          <a:xfrm flipH="1">
            <a:off x="10285416" y="4514756"/>
            <a:ext cx="2347859" cy="2336800"/>
          </a:xfrm>
          <a:custGeom>
            <a:avLst/>
            <a:gdLst>
              <a:gd name="connsiteX0" fmla="*/ 1494440 w 2574608"/>
              <a:gd name="connsiteY0" fmla="*/ 0 h 2896510"/>
              <a:gd name="connsiteX1" fmla="*/ 0 w 2574608"/>
              <a:gd name="connsiteY1" fmla="*/ 2896510 h 2896510"/>
              <a:gd name="connsiteX2" fmla="*/ 2574608 w 2574608"/>
              <a:gd name="connsiteY2" fmla="*/ 2896510 h 2896510"/>
              <a:gd name="connsiteX3" fmla="*/ 1369060 w 2574608"/>
              <a:gd name="connsiteY3" fmla="*/ 243012 h 2896510"/>
              <a:gd name="connsiteX0-1" fmla="*/ 1494440 w 2574608"/>
              <a:gd name="connsiteY0-2" fmla="*/ 0 h 2896510"/>
              <a:gd name="connsiteX1-3" fmla="*/ 0 w 2574608"/>
              <a:gd name="connsiteY1-4" fmla="*/ 2896510 h 2896510"/>
              <a:gd name="connsiteX2-5" fmla="*/ 2574608 w 2574608"/>
              <a:gd name="connsiteY2-6" fmla="*/ 2896510 h 2896510"/>
              <a:gd name="connsiteX3-7" fmla="*/ 1324610 w 2574608"/>
              <a:gd name="connsiteY3-8" fmla="*/ 334029 h 2896510"/>
              <a:gd name="connsiteX4" fmla="*/ 1494440 w 2574608"/>
              <a:gd name="connsiteY4" fmla="*/ 0 h 2896510"/>
              <a:gd name="connsiteX0-9" fmla="*/ 1350513 w 2600511"/>
              <a:gd name="connsiteY0-10" fmla="*/ 0 h 2562481"/>
              <a:gd name="connsiteX1-11" fmla="*/ 25903 w 2600511"/>
              <a:gd name="connsiteY1-12" fmla="*/ 2562481 h 2562481"/>
              <a:gd name="connsiteX2-13" fmla="*/ 2600511 w 2600511"/>
              <a:gd name="connsiteY2-14" fmla="*/ 2562481 h 2562481"/>
              <a:gd name="connsiteX3-15" fmla="*/ 1350513 w 2600511"/>
              <a:gd name="connsiteY3-16" fmla="*/ 0 h 2562481"/>
              <a:gd name="connsiteX0-17" fmla="*/ 1347738 w 2597736"/>
              <a:gd name="connsiteY0-18" fmla="*/ 0 h 2562481"/>
              <a:gd name="connsiteX1-19" fmla="*/ 23128 w 2597736"/>
              <a:gd name="connsiteY1-20" fmla="*/ 2562481 h 2562481"/>
              <a:gd name="connsiteX2-21" fmla="*/ 2597736 w 2597736"/>
              <a:gd name="connsiteY2-22" fmla="*/ 2562481 h 2562481"/>
              <a:gd name="connsiteX3-23" fmla="*/ 1347738 w 2597736"/>
              <a:gd name="connsiteY3-24" fmla="*/ 0 h 2562481"/>
              <a:gd name="connsiteX0-25" fmla="*/ 1324610 w 2574608"/>
              <a:gd name="connsiteY0-26" fmla="*/ 0 h 2562481"/>
              <a:gd name="connsiteX1-27" fmla="*/ 0 w 2574608"/>
              <a:gd name="connsiteY1-28" fmla="*/ 2562481 h 2562481"/>
              <a:gd name="connsiteX2-29" fmla="*/ 2574608 w 2574608"/>
              <a:gd name="connsiteY2-30" fmla="*/ 2562481 h 2562481"/>
              <a:gd name="connsiteX3-31" fmla="*/ 1324610 w 2574608"/>
              <a:gd name="connsiteY3-32" fmla="*/ 0 h 2562481"/>
              <a:gd name="connsiteX0-33" fmla="*/ 1324610 w 2574608"/>
              <a:gd name="connsiteY0-34" fmla="*/ 0 h 2562481"/>
              <a:gd name="connsiteX1-35" fmla="*/ 0 w 2574608"/>
              <a:gd name="connsiteY1-36" fmla="*/ 2562481 h 2562481"/>
              <a:gd name="connsiteX2-37" fmla="*/ 2574608 w 2574608"/>
              <a:gd name="connsiteY2-38" fmla="*/ 2562481 h 2562481"/>
              <a:gd name="connsiteX3-39" fmla="*/ 1324610 w 2574608"/>
              <a:gd name="connsiteY3-40" fmla="*/ 0 h 2562481"/>
            </a:gdLst>
            <a:ahLst/>
            <a:cxnLst>
              <a:cxn ang="0">
                <a:pos x="connsiteX0-1" y="connsiteY0-2"/>
              </a:cxn>
              <a:cxn ang="0">
                <a:pos x="connsiteX1-3" y="connsiteY1-4"/>
              </a:cxn>
              <a:cxn ang="0">
                <a:pos x="connsiteX2-5" y="connsiteY2-6"/>
              </a:cxn>
              <a:cxn ang="0">
                <a:pos x="connsiteX3-7" y="connsiteY3-8"/>
              </a:cxn>
            </a:cxnLst>
            <a:rect l="l" t="t" r="r" b="b"/>
            <a:pathLst>
              <a:path w="2574608" h="2562481">
                <a:moveTo>
                  <a:pt x="1324610" y="0"/>
                </a:moveTo>
                <a:cubicBezTo>
                  <a:pt x="1087067" y="448733"/>
                  <a:pt x="219234" y="2122701"/>
                  <a:pt x="0" y="2562481"/>
                </a:cubicBezTo>
                <a:lnTo>
                  <a:pt x="2574608" y="2562481"/>
                </a:lnTo>
                <a:lnTo>
                  <a:pt x="1324610"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39" name="任意多边形: 形状 38"/>
          <p:cNvSpPr/>
          <p:nvPr/>
        </p:nvSpPr>
        <p:spPr>
          <a:xfrm flipH="1">
            <a:off x="6354217" y="4105162"/>
            <a:ext cx="2961700" cy="5555042"/>
          </a:xfrm>
          <a:custGeom>
            <a:avLst/>
            <a:gdLst>
              <a:gd name="connsiteX0" fmla="*/ 2048673 w 3593458"/>
              <a:gd name="connsiteY0" fmla="*/ 0 h 6196996"/>
              <a:gd name="connsiteX1" fmla="*/ 0 w 3593458"/>
              <a:gd name="connsiteY1" fmla="*/ 3543498 h 6196996"/>
              <a:gd name="connsiteX2" fmla="*/ 1350896 w 3593458"/>
              <a:gd name="connsiteY2" fmla="*/ 6196996 h 6196996"/>
              <a:gd name="connsiteX3" fmla="*/ 1764971 w 3593458"/>
              <a:gd name="connsiteY3" fmla="*/ 6196996 h 6196996"/>
              <a:gd name="connsiteX4" fmla="*/ 3593458 w 3593458"/>
              <a:gd name="connsiteY4" fmla="*/ 3034345 h 6196996"/>
              <a:gd name="connsiteX0-1" fmla="*/ 2100739 w 3645524"/>
              <a:gd name="connsiteY0-2" fmla="*/ 0 h 6196996"/>
              <a:gd name="connsiteX1-3" fmla="*/ 0 w 3645524"/>
              <a:gd name="connsiteY1-4" fmla="*/ 3624810 h 6196996"/>
              <a:gd name="connsiteX2-5" fmla="*/ 1402962 w 3645524"/>
              <a:gd name="connsiteY2-6" fmla="*/ 6196996 h 6196996"/>
              <a:gd name="connsiteX3-7" fmla="*/ 1817037 w 3645524"/>
              <a:gd name="connsiteY3-8" fmla="*/ 6196996 h 6196996"/>
              <a:gd name="connsiteX4-9" fmla="*/ 3645524 w 3645524"/>
              <a:gd name="connsiteY4-10" fmla="*/ 3034345 h 6196996"/>
              <a:gd name="connsiteX5" fmla="*/ 2100739 w 3645524"/>
              <a:gd name="connsiteY5" fmla="*/ 0 h 6196996"/>
              <a:gd name="connsiteX0-11" fmla="*/ 2043466 w 3645524"/>
              <a:gd name="connsiteY0-12" fmla="*/ 0 h 6097098"/>
              <a:gd name="connsiteX1-13" fmla="*/ 0 w 3645524"/>
              <a:gd name="connsiteY1-14" fmla="*/ 3524912 h 6097098"/>
              <a:gd name="connsiteX2-15" fmla="*/ 1402962 w 3645524"/>
              <a:gd name="connsiteY2-16" fmla="*/ 6097098 h 6097098"/>
              <a:gd name="connsiteX3-17" fmla="*/ 1817037 w 3645524"/>
              <a:gd name="connsiteY3-18" fmla="*/ 6097098 h 6097098"/>
              <a:gd name="connsiteX4-19" fmla="*/ 3645524 w 3645524"/>
              <a:gd name="connsiteY4-20" fmla="*/ 2934447 h 6097098"/>
              <a:gd name="connsiteX5-21" fmla="*/ 2043466 w 3645524"/>
              <a:gd name="connsiteY5-22" fmla="*/ 0 h 609709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3645524" h="6097098">
                <a:moveTo>
                  <a:pt x="2043466" y="0"/>
                </a:moveTo>
                <a:lnTo>
                  <a:pt x="0" y="3524912"/>
                </a:lnTo>
                <a:lnTo>
                  <a:pt x="1402962" y="6097098"/>
                </a:lnTo>
                <a:lnTo>
                  <a:pt x="1817037" y="6097098"/>
                </a:lnTo>
                <a:lnTo>
                  <a:pt x="3645524" y="2934447"/>
                </a:lnTo>
                <a:lnTo>
                  <a:pt x="2043466"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3" name="任意多边形: 形状 42"/>
          <p:cNvSpPr/>
          <p:nvPr/>
        </p:nvSpPr>
        <p:spPr>
          <a:xfrm flipH="1">
            <a:off x="6634011" y="0"/>
            <a:ext cx="3075901" cy="3404021"/>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4" name="任意多边形: 形状 43"/>
          <p:cNvSpPr/>
          <p:nvPr/>
        </p:nvSpPr>
        <p:spPr>
          <a:xfrm flipV="1">
            <a:off x="-1171163" y="3972465"/>
            <a:ext cx="2629697" cy="2910218"/>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17" name="文本框 16"/>
          <p:cNvSpPr txBox="1"/>
          <p:nvPr/>
        </p:nvSpPr>
        <p:spPr>
          <a:xfrm>
            <a:off x="1760983" y="3404021"/>
            <a:ext cx="3108543" cy="923330"/>
          </a:xfrm>
          <a:prstGeom prst="rect">
            <a:avLst/>
          </a:prstGeom>
          <a:noFill/>
        </p:spPr>
        <p:txBody>
          <a:bodyPr wrap="none" rtlCol="0">
            <a:spAutoFit/>
            <a:scene3d>
              <a:camera prst="orthographicFront"/>
              <a:lightRig rig="threePt" dir="t"/>
            </a:scene3d>
            <a:sp3d contourW="12700"/>
          </a:bodyPr>
          <a:lstStyle/>
          <a:p>
            <a:r>
              <a:rPr lang="zh-CN" altLang="en-US" sz="5400" b="1" i="1" spc="300" dirty="0">
                <a:solidFill>
                  <a:srgbClr val="0A2A6C"/>
                </a:solidFill>
                <a:cs typeface="+mn-ea"/>
                <a:sym typeface="+mn-lt"/>
              </a:rPr>
              <a:t>申请条件</a:t>
            </a:r>
            <a:endParaRPr lang="zh-CN" altLang="en-US" sz="5400" b="1" i="1" spc="300" dirty="0">
              <a:solidFill>
                <a:srgbClr val="0A2A6C"/>
              </a:solidFill>
              <a:cs typeface="+mn-ea"/>
              <a:sym typeface="+mn-lt"/>
            </a:endParaRPr>
          </a:p>
        </p:txBody>
      </p:sp>
      <p:sp>
        <p:nvSpPr>
          <p:cNvPr id="22" name="任意多边形: 形状 21"/>
          <p:cNvSpPr/>
          <p:nvPr/>
        </p:nvSpPr>
        <p:spPr>
          <a:xfrm rot="16200000" flipV="1">
            <a:off x="2784883" y="1130861"/>
            <a:ext cx="727842" cy="2907668"/>
          </a:xfrm>
          <a:custGeom>
            <a:avLst/>
            <a:gdLst>
              <a:gd name="connsiteX0" fmla="*/ 1215429 w 1215429"/>
              <a:gd name="connsiteY0" fmla="*/ 607723 h 6130926"/>
              <a:gd name="connsiteX1" fmla="*/ 1215429 w 1215429"/>
              <a:gd name="connsiteY1" fmla="*/ 1506022 h 6130926"/>
              <a:gd name="connsiteX2" fmla="*/ 1215429 w 1215429"/>
              <a:gd name="connsiteY2" fmla="*/ 2535583 h 6130926"/>
              <a:gd name="connsiteX3" fmla="*/ 1215429 w 1215429"/>
              <a:gd name="connsiteY3" fmla="*/ 2535586 h 6130926"/>
              <a:gd name="connsiteX4" fmla="*/ 1215429 w 1215429"/>
              <a:gd name="connsiteY4" fmla="*/ 3304763 h 6130926"/>
              <a:gd name="connsiteX5" fmla="*/ 1215429 w 1215429"/>
              <a:gd name="connsiteY5" fmla="*/ 3433882 h 6130926"/>
              <a:gd name="connsiteX6" fmla="*/ 1215429 w 1215429"/>
              <a:gd name="connsiteY6" fmla="*/ 3433885 h 6130926"/>
              <a:gd name="connsiteX7" fmla="*/ 1215429 w 1215429"/>
              <a:gd name="connsiteY7" fmla="*/ 4203062 h 6130926"/>
              <a:gd name="connsiteX8" fmla="*/ 1215429 w 1215429"/>
              <a:gd name="connsiteY8" fmla="*/ 4569220 h 6130926"/>
              <a:gd name="connsiteX9" fmla="*/ 1215429 w 1215429"/>
              <a:gd name="connsiteY9" fmla="*/ 5467519 h 6130926"/>
              <a:gd name="connsiteX10" fmla="*/ 1168541 w 1215429"/>
              <a:gd name="connsiteY10" fmla="*/ 5420629 h 6130926"/>
              <a:gd name="connsiteX11" fmla="*/ 1168136 w 1215429"/>
              <a:gd name="connsiteY11" fmla="*/ 5420225 h 6130926"/>
              <a:gd name="connsiteX12" fmla="*/ 607715 w 1215429"/>
              <a:gd name="connsiteY12" fmla="*/ 4859796 h 6130926"/>
              <a:gd name="connsiteX13" fmla="*/ 47294 w 1215429"/>
              <a:gd name="connsiteY13" fmla="*/ 5420225 h 6130926"/>
              <a:gd name="connsiteX14" fmla="*/ 45688 w 1215429"/>
              <a:gd name="connsiteY14" fmla="*/ 5421829 h 6130926"/>
              <a:gd name="connsiteX15" fmla="*/ 1 w 1215429"/>
              <a:gd name="connsiteY15" fmla="*/ 5467519 h 6130926"/>
              <a:gd name="connsiteX16" fmla="*/ 1 w 1215429"/>
              <a:gd name="connsiteY16" fmla="*/ 6130925 h 6130926"/>
              <a:gd name="connsiteX17" fmla="*/ 0 w 1215429"/>
              <a:gd name="connsiteY17" fmla="*/ 6130926 h 6130926"/>
              <a:gd name="connsiteX18" fmla="*/ 0 w 1215429"/>
              <a:gd name="connsiteY18" fmla="*/ 5232627 h 6130926"/>
              <a:gd name="connsiteX19" fmla="*/ 0 w 1215429"/>
              <a:gd name="connsiteY19" fmla="*/ 5232627 h 6130926"/>
              <a:gd name="connsiteX20" fmla="*/ 0 w 1215429"/>
              <a:gd name="connsiteY20" fmla="*/ 4203062 h 6130926"/>
              <a:gd name="connsiteX21" fmla="*/ 0 w 1215429"/>
              <a:gd name="connsiteY21" fmla="*/ 4203063 h 6130926"/>
              <a:gd name="connsiteX22" fmla="*/ 0 w 1215429"/>
              <a:gd name="connsiteY22" fmla="*/ 3304764 h 6130926"/>
              <a:gd name="connsiteX23" fmla="*/ 0 w 1215429"/>
              <a:gd name="connsiteY23" fmla="*/ 3304764 h 6130926"/>
              <a:gd name="connsiteX24" fmla="*/ 1 w 1215429"/>
              <a:gd name="connsiteY24" fmla="*/ 607723 h 6130926"/>
              <a:gd name="connsiteX25" fmla="*/ 45688 w 1215429"/>
              <a:gd name="connsiteY25" fmla="*/ 562032 h 6130926"/>
              <a:gd name="connsiteX26" fmla="*/ 47294 w 1215429"/>
              <a:gd name="connsiteY26" fmla="*/ 560428 h 6130926"/>
              <a:gd name="connsiteX27" fmla="*/ 607716 w 1215429"/>
              <a:gd name="connsiteY27" fmla="*/ 0 h 6130926"/>
              <a:gd name="connsiteX28" fmla="*/ 1168137 w 1215429"/>
              <a:gd name="connsiteY28" fmla="*/ 560428 h 6130926"/>
              <a:gd name="connsiteX29" fmla="*/ 1168542 w 1215429"/>
              <a:gd name="connsiteY29" fmla="*/ 560833 h 6130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215429" h="6130926">
                <a:moveTo>
                  <a:pt x="1215429" y="607723"/>
                </a:moveTo>
                <a:lnTo>
                  <a:pt x="1215429" y="1506022"/>
                </a:lnTo>
                <a:lnTo>
                  <a:pt x="1215429" y="2535583"/>
                </a:lnTo>
                <a:lnTo>
                  <a:pt x="1215429" y="2535586"/>
                </a:lnTo>
                <a:lnTo>
                  <a:pt x="1215429" y="3304763"/>
                </a:lnTo>
                <a:lnTo>
                  <a:pt x="1215429" y="3433882"/>
                </a:lnTo>
                <a:lnTo>
                  <a:pt x="1215429" y="3433885"/>
                </a:lnTo>
                <a:lnTo>
                  <a:pt x="1215429" y="4203062"/>
                </a:lnTo>
                <a:lnTo>
                  <a:pt x="1215429" y="4569220"/>
                </a:lnTo>
                <a:lnTo>
                  <a:pt x="1215429" y="5467519"/>
                </a:lnTo>
                <a:lnTo>
                  <a:pt x="1168541" y="5420629"/>
                </a:lnTo>
                <a:lnTo>
                  <a:pt x="1168136" y="5420225"/>
                </a:lnTo>
                <a:lnTo>
                  <a:pt x="607715" y="4859796"/>
                </a:lnTo>
                <a:lnTo>
                  <a:pt x="47294" y="5420225"/>
                </a:lnTo>
                <a:lnTo>
                  <a:pt x="45688" y="5421829"/>
                </a:lnTo>
                <a:lnTo>
                  <a:pt x="1" y="5467519"/>
                </a:lnTo>
                <a:lnTo>
                  <a:pt x="1" y="6130925"/>
                </a:lnTo>
                <a:lnTo>
                  <a:pt x="0" y="6130926"/>
                </a:lnTo>
                <a:lnTo>
                  <a:pt x="0" y="5232627"/>
                </a:lnTo>
                <a:lnTo>
                  <a:pt x="0" y="5232627"/>
                </a:lnTo>
                <a:lnTo>
                  <a:pt x="0" y="4203062"/>
                </a:lnTo>
                <a:lnTo>
                  <a:pt x="0" y="4203063"/>
                </a:lnTo>
                <a:lnTo>
                  <a:pt x="0" y="3304764"/>
                </a:lnTo>
                <a:lnTo>
                  <a:pt x="0" y="3304764"/>
                </a:lnTo>
                <a:cubicBezTo>
                  <a:pt x="0" y="2405750"/>
                  <a:pt x="1" y="1506736"/>
                  <a:pt x="1" y="607723"/>
                </a:cubicBezTo>
                <a:lnTo>
                  <a:pt x="45688" y="562032"/>
                </a:lnTo>
                <a:lnTo>
                  <a:pt x="47294" y="560428"/>
                </a:lnTo>
                <a:lnTo>
                  <a:pt x="607716" y="0"/>
                </a:lnTo>
                <a:lnTo>
                  <a:pt x="1168137" y="560428"/>
                </a:lnTo>
                <a:lnTo>
                  <a:pt x="1168542" y="560833"/>
                </a:lnTo>
                <a:close/>
              </a:path>
            </a:pathLst>
          </a:custGeom>
          <a:solidFill>
            <a:srgbClr val="0A2A6C"/>
          </a:solidFill>
          <a:ln>
            <a:noFill/>
          </a:ln>
          <a:effectLst>
            <a:outerShdw blurRad="50800" dist="165100" dir="8100000" algn="tr" rotWithShape="0">
              <a:schemeClr val="bg1">
                <a:lumMod val="50000"/>
                <a:alpha val="63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noAutofit/>
          </a:bodyPr>
          <a:lstStyle/>
          <a:p>
            <a:pPr algn="ctr"/>
            <a:r>
              <a:rPr lang="en-US" altLang="zh-CN" sz="3200" dirty="0">
                <a:solidFill>
                  <a:schemeClr val="bg1"/>
                </a:solidFill>
                <a:cs typeface="+mn-ea"/>
                <a:sym typeface="+mn-lt"/>
              </a:rPr>
              <a:t>   Part 01</a:t>
            </a:r>
            <a:endParaRPr lang="en-US" altLang="zh-CN" sz="3200" dirty="0">
              <a:solidFill>
                <a:schemeClr val="bg1"/>
              </a:solidFill>
              <a:cs typeface="+mn-ea"/>
              <a:sym typeface="+mn-lt"/>
            </a:endParaRPr>
          </a:p>
        </p:txBody>
      </p:sp>
      <p:grpSp>
        <p:nvGrpSpPr>
          <p:cNvPr id="2" name="组合 1"/>
          <p:cNvGrpSpPr/>
          <p:nvPr/>
        </p:nvGrpSpPr>
        <p:grpSpPr>
          <a:xfrm>
            <a:off x="337551" y="218113"/>
            <a:ext cx="1870914" cy="962028"/>
            <a:chOff x="337551" y="218113"/>
            <a:chExt cx="1870914" cy="962028"/>
          </a:xfrm>
        </p:grpSpPr>
        <p:pic>
          <p:nvPicPr>
            <p:cNvPr id="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171" r="14960"/>
            <a:stretch>
              <a:fillRect/>
            </a:stretch>
          </p:blipFill>
          <p:spPr bwMode="auto">
            <a:xfrm>
              <a:off x="337551" y="218113"/>
              <a:ext cx="935457" cy="962028"/>
            </a:xfrm>
            <a:prstGeom prst="rect">
              <a:avLst/>
            </a:prstGeom>
            <a:noFill/>
            <a:extLst>
              <a:ext uri="{909E8E84-426E-40DD-AFC4-6F175D3DCCD1}">
                <a14:hiddenFill xmlns:a14="http://schemas.microsoft.com/office/drawing/2010/main">
                  <a:solidFill>
                    <a:srgbClr val="FFFFFF"/>
                  </a:solidFill>
                </a14:hiddenFill>
              </a:ext>
            </a:extLst>
          </p:spPr>
        </p:pic>
        <p:pic>
          <p:nvPicPr>
            <p:cNvPr id="5" name="图片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3008" y="260630"/>
              <a:ext cx="935457" cy="919511"/>
            </a:xfrm>
            <a:prstGeom prst="rect">
              <a:avLst/>
            </a:prstGeom>
          </p:spPr>
        </p:pic>
      </p:grpSp>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grpId="0" nodeType="with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1000" fill="hold"/>
                                        <p:tgtEl>
                                          <p:spTgt spid="44"/>
                                        </p:tgtEl>
                                        <p:attrNameLst>
                                          <p:attrName>ppt_x</p:attrName>
                                        </p:attrNameLst>
                                      </p:cBhvr>
                                      <p:tavLst>
                                        <p:tav tm="0">
                                          <p:val>
                                            <p:strVal val="0-#ppt_w/2"/>
                                          </p:val>
                                        </p:tav>
                                        <p:tav tm="100000">
                                          <p:val>
                                            <p:strVal val="#ppt_x"/>
                                          </p:val>
                                        </p:tav>
                                      </p:tavLst>
                                    </p:anim>
                                    <p:anim calcmode="lin" valueType="num">
                                      <p:cBhvr additive="base">
                                        <p:cTn id="8" dur="1000" fill="hold"/>
                                        <p:tgtEl>
                                          <p:spTgt spid="44"/>
                                        </p:tgtEl>
                                        <p:attrNameLst>
                                          <p:attrName>ppt_y</p:attrName>
                                        </p:attrNameLst>
                                      </p:cBhvr>
                                      <p:tavLst>
                                        <p:tav tm="0">
                                          <p:val>
                                            <p:strVal val="1+#ppt_h/2"/>
                                          </p:val>
                                        </p:tav>
                                        <p:tav tm="100000">
                                          <p:val>
                                            <p:strVal val="#ppt_y"/>
                                          </p:val>
                                        </p:tav>
                                      </p:tavLst>
                                    </p:anim>
                                  </p:childTnLst>
                                </p:cTn>
                              </p:par>
                              <p:par>
                                <p:cTn id="9" presetID="2" presetClass="entr" presetSubtype="1" decel="100000" fill="hold" grpId="0" nodeType="withEffect">
                                  <p:stCondLst>
                                    <p:cond delay="75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1000" fill="hold"/>
                                        <p:tgtEl>
                                          <p:spTgt spid="43"/>
                                        </p:tgtEl>
                                        <p:attrNameLst>
                                          <p:attrName>ppt_x</p:attrName>
                                        </p:attrNameLst>
                                      </p:cBhvr>
                                      <p:tavLst>
                                        <p:tav tm="0">
                                          <p:val>
                                            <p:strVal val="#ppt_x"/>
                                          </p:val>
                                        </p:tav>
                                        <p:tav tm="100000">
                                          <p:val>
                                            <p:strVal val="#ppt_x"/>
                                          </p:val>
                                        </p:tav>
                                      </p:tavLst>
                                    </p:anim>
                                    <p:anim calcmode="lin" valueType="num">
                                      <p:cBhvr additive="base">
                                        <p:cTn id="12" dur="1000" fill="hold"/>
                                        <p:tgtEl>
                                          <p:spTgt spid="43"/>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wipe(down)">
                                      <p:cBhvr>
                                        <p:cTn id="17" dur="500"/>
                                        <p:tgtEl>
                                          <p:spTgt spid="39"/>
                                        </p:tgtEl>
                                      </p:cBhvr>
                                    </p:animEffect>
                                  </p:childTnLst>
                                </p:cTn>
                              </p:par>
                              <p:par>
                                <p:cTn id="18" presetID="2" presetClass="entr" presetSubtype="6" decel="100000" fill="hold" grpId="0" nodeType="withEffect">
                                  <p:stCondLst>
                                    <p:cond delay="0"/>
                                  </p:stCondLst>
                                  <p:childTnLst>
                                    <p:set>
                                      <p:cBhvr>
                                        <p:cTn id="19" dur="1" fill="hold">
                                          <p:stCondLst>
                                            <p:cond delay="0"/>
                                          </p:stCondLst>
                                        </p:cTn>
                                        <p:tgtEl>
                                          <p:spTgt spid="38"/>
                                        </p:tgtEl>
                                        <p:attrNameLst>
                                          <p:attrName>style.visibility</p:attrName>
                                        </p:attrNameLst>
                                      </p:cBhvr>
                                      <p:to>
                                        <p:strVal val="visible"/>
                                      </p:to>
                                    </p:set>
                                    <p:anim calcmode="lin" valueType="num">
                                      <p:cBhvr additive="base">
                                        <p:cTn id="20" dur="1000" fill="hold"/>
                                        <p:tgtEl>
                                          <p:spTgt spid="38"/>
                                        </p:tgtEl>
                                        <p:attrNameLst>
                                          <p:attrName>ppt_x</p:attrName>
                                        </p:attrNameLst>
                                      </p:cBhvr>
                                      <p:tavLst>
                                        <p:tav tm="0">
                                          <p:val>
                                            <p:strVal val="1+#ppt_w/2"/>
                                          </p:val>
                                        </p:tav>
                                        <p:tav tm="100000">
                                          <p:val>
                                            <p:strVal val="#ppt_x"/>
                                          </p:val>
                                        </p:tav>
                                      </p:tavLst>
                                    </p:anim>
                                    <p:anim calcmode="lin" valueType="num">
                                      <p:cBhvr additive="base">
                                        <p:cTn id="21" dur="10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down)">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500"/>
                                        <p:tgtEl>
                                          <p:spTgt spid="22"/>
                                        </p:tgtEl>
                                      </p:cBhvr>
                                    </p:animEffect>
                                  </p:childTnLst>
                                </p:cTn>
                              </p:par>
                            </p:childTnLst>
                          </p:cTn>
                        </p:par>
                        <p:par>
                          <p:cTn id="32" fill="hold">
                            <p:stCondLst>
                              <p:cond delay="500"/>
                            </p:stCondLst>
                            <p:childTnLst>
                              <p:par>
                                <p:cTn id="33" presetID="42" presetClass="entr" presetSubtype="0" fill="hold" grpId="0" nodeType="after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1000"/>
                                        <p:tgtEl>
                                          <p:spTgt spid="17"/>
                                        </p:tgtEl>
                                      </p:cBhvr>
                                    </p:animEffect>
                                    <p:anim calcmode="lin" valueType="num">
                                      <p:cBhvr>
                                        <p:cTn id="36" dur="1000" fill="hold"/>
                                        <p:tgtEl>
                                          <p:spTgt spid="17"/>
                                        </p:tgtEl>
                                        <p:attrNameLst>
                                          <p:attrName>ppt_x</p:attrName>
                                        </p:attrNameLst>
                                      </p:cBhvr>
                                      <p:tavLst>
                                        <p:tav tm="0">
                                          <p:val>
                                            <p:strVal val="#ppt_x"/>
                                          </p:val>
                                        </p:tav>
                                        <p:tav tm="100000">
                                          <p:val>
                                            <p:strVal val="#ppt_x"/>
                                          </p:val>
                                        </p:tav>
                                      </p:tavLst>
                                    </p:anim>
                                    <p:anim calcmode="lin" valueType="num">
                                      <p:cBhvr>
                                        <p:cTn id="37"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3" grpId="0" animBg="1"/>
      <p:bldP spid="44" grpId="0" animBg="1"/>
      <p:bldP spid="17" grpId="0"/>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12674" y="1213580"/>
            <a:ext cx="10675088" cy="4726718"/>
          </a:xfrm>
          <a:prstGeom prst="rect">
            <a:avLst/>
          </a:prstGeom>
          <a:solidFill>
            <a:schemeClr val="bg1"/>
          </a:solidFill>
          <a:ln>
            <a:solidFill>
              <a:srgbClr val="0A2A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22"/>
          <p:cNvSpPr>
            <a:spLocks noChangeArrowheads="1"/>
          </p:cNvSpPr>
          <p:nvPr/>
        </p:nvSpPr>
        <p:spPr bwMode="auto">
          <a:xfrm>
            <a:off x="1307225" y="1942966"/>
            <a:ext cx="9796203" cy="3303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75000"/>
              </a:spcBef>
              <a:defRPr sz="2000">
                <a:solidFill>
                  <a:schemeClr val="tx1"/>
                </a:solidFill>
                <a:latin typeface="Arial" panose="020B0604020202020204" pitchFamily="34" charset="0"/>
                <a:ea typeface="宋体" panose="02010600030101010101" pitchFamily="2" charset="-122"/>
              </a:defRPr>
            </a:lvl1pPr>
            <a:lvl2pPr marL="742950" indent="-285750">
              <a:spcBef>
                <a:spcPct val="50000"/>
              </a:spcBef>
              <a:buClr>
                <a:srgbClr val="E74C21"/>
              </a:buClr>
              <a:buChar char="•"/>
              <a:defRPr sz="2000">
                <a:solidFill>
                  <a:schemeClr val="bg2"/>
                </a:solidFill>
                <a:latin typeface="Arial" panose="020B0604020202020204" pitchFamily="34" charset="0"/>
                <a:ea typeface="宋体" panose="02010600030101010101" pitchFamily="2" charset="-122"/>
              </a:defRPr>
            </a:lvl2pPr>
            <a:lvl3pPr marL="1143000" indent="-228600">
              <a:spcBef>
                <a:spcPct val="25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3pPr>
            <a:lvl4pPr marL="1600200" indent="-228600">
              <a:spcBef>
                <a:spcPct val="20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4pPr>
            <a:lvl5pPr marL="2057400" indent="-228600">
              <a:spcBef>
                <a:spcPct val="25000"/>
              </a:spcBef>
              <a:buClr>
                <a:srgbClr val="67676B"/>
              </a:buClr>
              <a:buChar char="•"/>
              <a:defRPr sz="2000">
                <a:solidFill>
                  <a:schemeClr val="bg2"/>
                </a:solidFill>
                <a:latin typeface="Arial" panose="020B0604020202020204" pitchFamily="34" charset="0"/>
                <a:ea typeface="宋体" panose="02010600030101010101" pitchFamily="2" charset="-122"/>
              </a:defRPr>
            </a:lvl5pPr>
            <a:lvl6pPr marL="25146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6pPr>
            <a:lvl7pPr marL="29718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7pPr>
            <a:lvl8pPr marL="34290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8pPr>
            <a:lvl9pPr marL="38862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9pPr>
          </a:lstStyle>
          <a:p>
            <a:pPr>
              <a:lnSpc>
                <a:spcPct val="120000"/>
              </a:lnSpc>
            </a:pPr>
            <a:r>
              <a:rPr lang="en-US" altLang="zh-CN" sz="2400" dirty="0">
                <a:solidFill>
                  <a:schemeClr val="bg2">
                    <a:lumMod val="25000"/>
                  </a:schemeClr>
                </a:solidFill>
                <a:latin typeface="+mn-lt"/>
                <a:ea typeface="+mn-ea"/>
                <a:cs typeface="+mn-ea"/>
                <a:sym typeface="+mn-lt"/>
              </a:rPr>
              <a:t>1. </a:t>
            </a:r>
            <a:r>
              <a:rPr lang="zh-CN" altLang="en-US" sz="2400" dirty="0">
                <a:solidFill>
                  <a:schemeClr val="bg2">
                    <a:lumMod val="25000"/>
                  </a:schemeClr>
                </a:solidFill>
                <a:latin typeface="+mn-lt"/>
                <a:ea typeface="+mn-ea"/>
                <a:cs typeface="+mn-ea"/>
                <a:sym typeface="+mn-lt"/>
              </a:rPr>
              <a:t>具有</a:t>
            </a:r>
            <a:r>
              <a:rPr lang="zh-CN" altLang="en-US" sz="2400" b="1" dirty="0">
                <a:solidFill>
                  <a:srgbClr val="C00000"/>
                </a:solidFill>
                <a:latin typeface="+mn-lt"/>
                <a:ea typeface="+mn-ea"/>
                <a:cs typeface="+mn-ea"/>
                <a:sym typeface="+mn-lt"/>
              </a:rPr>
              <a:t>中华人民共和国国籍</a:t>
            </a:r>
            <a:r>
              <a:rPr lang="zh-CN" altLang="en-US" sz="2400" dirty="0">
                <a:solidFill>
                  <a:schemeClr val="bg2">
                    <a:lumMod val="25000"/>
                  </a:schemeClr>
                </a:solidFill>
                <a:latin typeface="+mn-lt"/>
                <a:ea typeface="+mn-ea"/>
                <a:cs typeface="+mn-ea"/>
                <a:sym typeface="+mn-lt"/>
              </a:rPr>
              <a:t>，不具有国外永久居留权。热爱社会主义祖国</a:t>
            </a:r>
            <a:r>
              <a:rPr lang="en-US" altLang="zh-CN" sz="2400" dirty="0">
                <a:solidFill>
                  <a:schemeClr val="bg2">
                    <a:lumMod val="25000"/>
                  </a:schemeClr>
                </a:solidFill>
                <a:latin typeface="+mn-lt"/>
                <a:ea typeface="+mn-ea"/>
                <a:cs typeface="+mn-ea"/>
                <a:sym typeface="+mn-lt"/>
              </a:rPr>
              <a:t>, </a:t>
            </a:r>
            <a:r>
              <a:rPr lang="zh-CN" altLang="en-US" sz="2400" dirty="0">
                <a:solidFill>
                  <a:schemeClr val="bg2">
                    <a:lumMod val="25000"/>
                  </a:schemeClr>
                </a:solidFill>
                <a:latin typeface="+mn-lt"/>
                <a:ea typeface="+mn-ea"/>
                <a:cs typeface="+mn-ea"/>
                <a:sym typeface="+mn-lt"/>
              </a:rPr>
              <a:t>具有良好的思想品德和政治素质，无违法违纪记录。身体健康，心理健康。有学成后</a:t>
            </a:r>
            <a:r>
              <a:rPr lang="zh-CN" altLang="en-US" sz="2400" b="1" dirty="0">
                <a:solidFill>
                  <a:srgbClr val="C00000"/>
                </a:solidFill>
                <a:latin typeface="+mn-lt"/>
                <a:ea typeface="+mn-ea"/>
                <a:cs typeface="+mn-ea"/>
                <a:sym typeface="+mn-lt"/>
              </a:rPr>
              <a:t>到国际组织工作任职</a:t>
            </a:r>
            <a:r>
              <a:rPr lang="zh-CN" altLang="en-US" sz="2400" dirty="0">
                <a:latin typeface="+mn-lt"/>
                <a:ea typeface="+mn-ea"/>
                <a:cs typeface="+mn-ea"/>
                <a:sym typeface="+mn-lt"/>
              </a:rPr>
              <a:t>的强烈意愿</a:t>
            </a:r>
            <a:r>
              <a:rPr lang="zh-CN" altLang="en-US" sz="2400" dirty="0">
                <a:solidFill>
                  <a:schemeClr val="bg2">
                    <a:lumMod val="25000"/>
                  </a:schemeClr>
                </a:solidFill>
                <a:latin typeface="+mn-lt"/>
                <a:ea typeface="+mn-ea"/>
                <a:cs typeface="+mn-ea"/>
                <a:sym typeface="+mn-lt"/>
              </a:rPr>
              <a:t>。</a:t>
            </a:r>
            <a:endParaRPr lang="zh-CN" altLang="en-US" sz="2400" dirty="0">
              <a:solidFill>
                <a:schemeClr val="bg2">
                  <a:lumMod val="25000"/>
                </a:schemeClr>
              </a:solidFill>
              <a:latin typeface="+mn-lt"/>
              <a:ea typeface="+mn-ea"/>
              <a:cs typeface="+mn-ea"/>
              <a:sym typeface="+mn-lt"/>
            </a:endParaRPr>
          </a:p>
          <a:p>
            <a:pPr>
              <a:lnSpc>
                <a:spcPct val="120000"/>
              </a:lnSpc>
            </a:pPr>
            <a:r>
              <a:rPr lang="en-US" altLang="zh-CN" sz="2400" dirty="0">
                <a:solidFill>
                  <a:schemeClr val="bg2">
                    <a:lumMod val="25000"/>
                  </a:schemeClr>
                </a:solidFill>
                <a:latin typeface="+mn-lt"/>
                <a:ea typeface="+mn-ea"/>
                <a:cs typeface="+mn-ea"/>
                <a:sym typeface="+mn-lt"/>
              </a:rPr>
              <a:t>2. </a:t>
            </a:r>
            <a:r>
              <a:rPr lang="zh-CN" altLang="en-US" sz="2400" dirty="0">
                <a:solidFill>
                  <a:schemeClr val="bg2">
                    <a:lumMod val="25000"/>
                  </a:schemeClr>
                </a:solidFill>
                <a:latin typeface="+mn-lt"/>
                <a:ea typeface="+mn-ea"/>
                <a:cs typeface="+mn-ea"/>
                <a:sym typeface="+mn-lt"/>
              </a:rPr>
              <a:t>具备</a:t>
            </a:r>
            <a:r>
              <a:rPr lang="zh-CN" altLang="en-US" sz="2400" b="1" dirty="0">
                <a:solidFill>
                  <a:srgbClr val="C00000"/>
                </a:solidFill>
                <a:latin typeface="+mn-lt"/>
                <a:ea typeface="+mn-ea"/>
                <a:cs typeface="+mn-ea"/>
                <a:sym typeface="+mn-lt"/>
              </a:rPr>
              <a:t>扎实的专业基础</a:t>
            </a:r>
            <a:r>
              <a:rPr lang="zh-CN" altLang="en-US" sz="2400" dirty="0">
                <a:solidFill>
                  <a:schemeClr val="bg2">
                    <a:lumMod val="25000"/>
                  </a:schemeClr>
                </a:solidFill>
                <a:latin typeface="+mn-lt"/>
                <a:ea typeface="+mn-ea"/>
                <a:cs typeface="+mn-ea"/>
                <a:sym typeface="+mn-lt"/>
              </a:rPr>
              <a:t>，较强的学习、工作和交流能力，综合素质良好，学习成绩优异或工作业绩突出，具有较强的发展潜力。</a:t>
            </a:r>
            <a:endParaRPr lang="zh-CN" altLang="en-US" sz="2400" dirty="0">
              <a:solidFill>
                <a:schemeClr val="bg2">
                  <a:lumMod val="25000"/>
                </a:schemeClr>
              </a:solidFill>
              <a:latin typeface="+mn-lt"/>
              <a:ea typeface="+mn-ea"/>
              <a:cs typeface="+mn-ea"/>
              <a:sym typeface="+mn-lt"/>
            </a:endParaRPr>
          </a:p>
          <a:p>
            <a:pPr>
              <a:lnSpc>
                <a:spcPct val="120000"/>
              </a:lnSpc>
            </a:pPr>
            <a:r>
              <a:rPr lang="en-US" altLang="zh-CN" sz="2400" dirty="0">
                <a:solidFill>
                  <a:schemeClr val="bg2">
                    <a:lumMod val="25000"/>
                  </a:schemeClr>
                </a:solidFill>
                <a:latin typeface="+mn-lt"/>
                <a:ea typeface="+mn-ea"/>
                <a:cs typeface="+mn-ea"/>
                <a:sym typeface="+mn-lt"/>
              </a:rPr>
              <a:t>3. </a:t>
            </a:r>
            <a:r>
              <a:rPr lang="zh-CN" altLang="en-US" sz="2400" dirty="0">
                <a:solidFill>
                  <a:schemeClr val="bg2">
                    <a:lumMod val="25000"/>
                  </a:schemeClr>
                </a:solidFill>
                <a:latin typeface="+mn-lt"/>
                <a:ea typeface="+mn-ea"/>
                <a:cs typeface="+mn-ea"/>
                <a:sym typeface="+mn-lt"/>
              </a:rPr>
              <a:t>申请时年龄</a:t>
            </a:r>
            <a:r>
              <a:rPr lang="zh-CN" altLang="en-US" sz="2400" b="1" dirty="0">
                <a:solidFill>
                  <a:srgbClr val="C00000"/>
                </a:solidFill>
                <a:latin typeface="+mn-lt"/>
                <a:ea typeface="+mn-ea"/>
                <a:cs typeface="+mn-ea"/>
                <a:sym typeface="+mn-lt"/>
              </a:rPr>
              <a:t>不超过</a:t>
            </a:r>
            <a:r>
              <a:rPr lang="en-US" altLang="zh-CN" sz="2400" b="1" dirty="0">
                <a:solidFill>
                  <a:srgbClr val="C00000"/>
                </a:solidFill>
                <a:latin typeface="+mn-lt"/>
                <a:ea typeface="+mn-ea"/>
                <a:cs typeface="+mn-ea"/>
                <a:sym typeface="+mn-lt"/>
              </a:rPr>
              <a:t>28</a:t>
            </a:r>
            <a:r>
              <a:rPr lang="zh-CN" altLang="en-US" sz="2400" b="1" dirty="0">
                <a:solidFill>
                  <a:srgbClr val="C00000"/>
                </a:solidFill>
                <a:latin typeface="+mn-lt"/>
                <a:ea typeface="+mn-ea"/>
                <a:cs typeface="+mn-ea"/>
                <a:sym typeface="+mn-lt"/>
              </a:rPr>
              <a:t>周岁</a:t>
            </a:r>
            <a:r>
              <a:rPr lang="zh-CN" altLang="en-US" sz="2400" dirty="0">
                <a:solidFill>
                  <a:schemeClr val="bg2">
                    <a:lumMod val="25000"/>
                  </a:schemeClr>
                </a:solidFill>
                <a:latin typeface="+mn-lt"/>
                <a:ea typeface="+mn-ea"/>
                <a:cs typeface="+mn-ea"/>
                <a:sym typeface="+mn-lt"/>
              </a:rPr>
              <a:t>。</a:t>
            </a:r>
            <a:endParaRPr lang="zh-CN" altLang="en-US" sz="2400" dirty="0">
              <a:solidFill>
                <a:schemeClr val="bg2">
                  <a:lumMod val="25000"/>
                </a:schemeClr>
              </a:solidFill>
              <a:latin typeface="+mn-lt"/>
              <a:ea typeface="+mn-ea"/>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12674" y="1213580"/>
            <a:ext cx="10675088" cy="4726718"/>
          </a:xfrm>
          <a:prstGeom prst="rect">
            <a:avLst/>
          </a:prstGeom>
          <a:solidFill>
            <a:schemeClr val="bg1"/>
          </a:solidFill>
          <a:ln>
            <a:solidFill>
              <a:srgbClr val="0A2A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22"/>
          <p:cNvSpPr>
            <a:spLocks noChangeArrowheads="1"/>
          </p:cNvSpPr>
          <p:nvPr/>
        </p:nvSpPr>
        <p:spPr bwMode="auto">
          <a:xfrm>
            <a:off x="838669" y="1346973"/>
            <a:ext cx="10514661" cy="4461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75000"/>
              </a:spcBef>
              <a:defRPr sz="2000">
                <a:solidFill>
                  <a:schemeClr val="tx1"/>
                </a:solidFill>
                <a:latin typeface="Arial" panose="020B0604020202020204" pitchFamily="34" charset="0"/>
                <a:ea typeface="宋体" panose="02010600030101010101" pitchFamily="2" charset="-122"/>
              </a:defRPr>
            </a:lvl1pPr>
            <a:lvl2pPr marL="742950" indent="-285750">
              <a:spcBef>
                <a:spcPct val="50000"/>
              </a:spcBef>
              <a:buClr>
                <a:srgbClr val="E74C21"/>
              </a:buClr>
              <a:buChar char="•"/>
              <a:defRPr sz="2000">
                <a:solidFill>
                  <a:schemeClr val="bg2"/>
                </a:solidFill>
                <a:latin typeface="Arial" panose="020B0604020202020204" pitchFamily="34" charset="0"/>
                <a:ea typeface="宋体" panose="02010600030101010101" pitchFamily="2" charset="-122"/>
              </a:defRPr>
            </a:lvl2pPr>
            <a:lvl3pPr marL="1143000" indent="-228600">
              <a:spcBef>
                <a:spcPct val="25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3pPr>
            <a:lvl4pPr marL="1600200" indent="-228600">
              <a:spcBef>
                <a:spcPct val="20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4pPr>
            <a:lvl5pPr marL="2057400" indent="-228600">
              <a:spcBef>
                <a:spcPct val="25000"/>
              </a:spcBef>
              <a:buClr>
                <a:srgbClr val="67676B"/>
              </a:buClr>
              <a:buChar char="•"/>
              <a:defRPr sz="2000">
                <a:solidFill>
                  <a:schemeClr val="bg2"/>
                </a:solidFill>
                <a:latin typeface="Arial" panose="020B0604020202020204" pitchFamily="34" charset="0"/>
                <a:ea typeface="宋体" panose="02010600030101010101" pitchFamily="2" charset="-122"/>
              </a:defRPr>
            </a:lvl5pPr>
            <a:lvl6pPr marL="25146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6pPr>
            <a:lvl7pPr marL="29718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7pPr>
            <a:lvl8pPr marL="34290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8pPr>
            <a:lvl9pPr marL="38862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9pPr>
          </a:lstStyle>
          <a:p>
            <a:pPr>
              <a:lnSpc>
                <a:spcPct val="110000"/>
              </a:lnSpc>
            </a:pPr>
            <a:r>
              <a:rPr lang="en-US" altLang="zh-CN" sz="1800" dirty="0">
                <a:solidFill>
                  <a:schemeClr val="bg2">
                    <a:lumMod val="25000"/>
                  </a:schemeClr>
                </a:solidFill>
                <a:latin typeface="+mn-lt"/>
                <a:ea typeface="+mn-ea"/>
                <a:cs typeface="+mn-ea"/>
                <a:sym typeface="+mn-lt"/>
              </a:rPr>
              <a:t>4</a:t>
            </a:r>
            <a:r>
              <a:rPr lang="en-US" altLang="zh-CN" sz="1800" b="1" dirty="0">
                <a:solidFill>
                  <a:schemeClr val="bg2">
                    <a:lumMod val="25000"/>
                  </a:schemeClr>
                </a:solidFill>
                <a:latin typeface="+mn-lt"/>
                <a:ea typeface="+mn-ea"/>
                <a:cs typeface="+mn-ea"/>
                <a:sym typeface="+mn-lt"/>
              </a:rPr>
              <a:t>. </a:t>
            </a:r>
            <a:r>
              <a:rPr lang="zh-CN" altLang="en-US" sz="1800" b="1" dirty="0">
                <a:solidFill>
                  <a:srgbClr val="C00000"/>
                </a:solidFill>
                <a:latin typeface="+mn-lt"/>
                <a:ea typeface="+mn-ea"/>
                <a:cs typeface="+mn-ea"/>
                <a:sym typeface="+mn-lt"/>
              </a:rPr>
              <a:t>外语水平</a:t>
            </a:r>
            <a:r>
              <a:rPr lang="zh-CN" altLang="en-US" sz="1800" b="1" dirty="0">
                <a:solidFill>
                  <a:schemeClr val="bg2">
                    <a:lumMod val="25000"/>
                  </a:schemeClr>
                </a:solidFill>
                <a:latin typeface="+mn-lt"/>
                <a:ea typeface="+mn-ea"/>
                <a:cs typeface="+mn-ea"/>
                <a:sym typeface="+mn-lt"/>
              </a:rPr>
              <a:t>除达到对方学校要求外，还须符合留基委提出的以下条件之一</a:t>
            </a:r>
            <a:r>
              <a:rPr lang="zh-CN" altLang="en-US" sz="1800" dirty="0">
                <a:solidFill>
                  <a:schemeClr val="bg2">
                    <a:lumMod val="25000"/>
                  </a:schemeClr>
                </a:solidFill>
                <a:latin typeface="+mn-lt"/>
                <a:ea typeface="+mn-ea"/>
                <a:cs typeface="+mn-ea"/>
                <a:sym typeface="+mn-lt"/>
              </a:rPr>
              <a:t>：</a:t>
            </a:r>
            <a:endParaRPr lang="zh-CN" altLang="en-US" sz="1800" dirty="0">
              <a:solidFill>
                <a:schemeClr val="bg2">
                  <a:lumMod val="25000"/>
                </a:schemeClr>
              </a:solidFill>
              <a:latin typeface="+mn-lt"/>
              <a:ea typeface="+mn-ea"/>
              <a:cs typeface="+mn-ea"/>
              <a:sym typeface="+mn-lt"/>
            </a:endParaRPr>
          </a:p>
          <a:p>
            <a:pPr>
              <a:lnSpc>
                <a:spcPct val="110000"/>
              </a:lnSpc>
            </a:pPr>
            <a:r>
              <a:rPr lang="zh-CN" altLang="en-US" sz="1800" dirty="0">
                <a:solidFill>
                  <a:schemeClr val="bg2">
                    <a:lumMod val="25000"/>
                  </a:schemeClr>
                </a:solidFill>
                <a:latin typeface="+mn-lt"/>
                <a:ea typeface="+mn-ea"/>
                <a:cs typeface="+mn-ea"/>
                <a:sym typeface="+mn-lt"/>
              </a:rPr>
              <a:t>（</a:t>
            </a:r>
            <a:r>
              <a:rPr lang="en-US" altLang="zh-CN" sz="1800" dirty="0">
                <a:solidFill>
                  <a:schemeClr val="bg2">
                    <a:lumMod val="25000"/>
                  </a:schemeClr>
                </a:solidFill>
                <a:latin typeface="+mn-lt"/>
                <a:ea typeface="+mn-ea"/>
                <a:cs typeface="+mn-ea"/>
                <a:sym typeface="+mn-lt"/>
              </a:rPr>
              <a:t>1</a:t>
            </a:r>
            <a:r>
              <a:rPr lang="zh-CN" altLang="en-US" sz="1800" dirty="0">
                <a:solidFill>
                  <a:schemeClr val="bg2">
                    <a:lumMod val="25000"/>
                  </a:schemeClr>
                </a:solidFill>
                <a:latin typeface="+mn-lt"/>
                <a:ea typeface="+mn-ea"/>
                <a:cs typeface="+mn-ea"/>
                <a:sym typeface="+mn-lt"/>
              </a:rPr>
              <a:t>）外语专业本科（含）以上毕业（专业语种应与留学目的国使用语种一致）。</a:t>
            </a:r>
            <a:endParaRPr lang="zh-CN" altLang="en-US" sz="1800" dirty="0">
              <a:solidFill>
                <a:schemeClr val="bg2">
                  <a:lumMod val="25000"/>
                </a:schemeClr>
              </a:solidFill>
              <a:latin typeface="+mn-lt"/>
              <a:ea typeface="+mn-ea"/>
              <a:cs typeface="+mn-ea"/>
              <a:sym typeface="+mn-lt"/>
            </a:endParaRPr>
          </a:p>
          <a:p>
            <a:pPr>
              <a:lnSpc>
                <a:spcPct val="110000"/>
              </a:lnSpc>
            </a:pPr>
            <a:r>
              <a:rPr lang="zh-CN" altLang="en-US" sz="1800" dirty="0">
                <a:solidFill>
                  <a:schemeClr val="bg2">
                    <a:lumMod val="25000"/>
                  </a:schemeClr>
                </a:solidFill>
                <a:latin typeface="+mn-lt"/>
                <a:ea typeface="+mn-ea"/>
                <a:cs typeface="+mn-ea"/>
                <a:sym typeface="+mn-lt"/>
              </a:rPr>
              <a:t>（</a:t>
            </a:r>
            <a:r>
              <a:rPr lang="en-US" altLang="zh-CN" sz="1800" dirty="0">
                <a:solidFill>
                  <a:schemeClr val="bg2">
                    <a:lumMod val="25000"/>
                  </a:schemeClr>
                </a:solidFill>
                <a:latin typeface="+mn-lt"/>
                <a:ea typeface="+mn-ea"/>
                <a:cs typeface="+mn-ea"/>
                <a:sym typeface="+mn-lt"/>
              </a:rPr>
              <a:t>2</a:t>
            </a:r>
            <a:r>
              <a:rPr lang="zh-CN" altLang="en-US" sz="1800" dirty="0">
                <a:solidFill>
                  <a:schemeClr val="bg2">
                    <a:lumMod val="25000"/>
                  </a:schemeClr>
                </a:solidFill>
                <a:latin typeface="+mn-lt"/>
                <a:ea typeface="+mn-ea"/>
                <a:cs typeface="+mn-ea"/>
                <a:sym typeface="+mn-lt"/>
              </a:rPr>
              <a:t>）近五年内曾在同一语种国家留学</a:t>
            </a:r>
            <a:r>
              <a:rPr lang="en-US" altLang="zh-CN" sz="1800" dirty="0">
                <a:solidFill>
                  <a:schemeClr val="bg2">
                    <a:lumMod val="25000"/>
                  </a:schemeClr>
                </a:solidFill>
                <a:latin typeface="+mn-lt"/>
                <a:ea typeface="+mn-ea"/>
                <a:cs typeface="+mn-ea"/>
                <a:sym typeface="+mn-lt"/>
              </a:rPr>
              <a:t>8</a:t>
            </a:r>
            <a:r>
              <a:rPr lang="zh-CN" altLang="en-US" sz="1800" dirty="0">
                <a:solidFill>
                  <a:schemeClr val="bg2">
                    <a:lumMod val="25000"/>
                  </a:schemeClr>
                </a:solidFill>
                <a:latin typeface="+mn-lt"/>
                <a:ea typeface="+mn-ea"/>
                <a:cs typeface="+mn-ea"/>
                <a:sym typeface="+mn-lt"/>
              </a:rPr>
              <a:t>个月及以上或连续工作</a:t>
            </a:r>
            <a:r>
              <a:rPr lang="en-US" altLang="zh-CN" sz="1800" dirty="0">
                <a:solidFill>
                  <a:schemeClr val="bg2">
                    <a:lumMod val="25000"/>
                  </a:schemeClr>
                </a:solidFill>
                <a:latin typeface="+mn-lt"/>
                <a:ea typeface="+mn-ea"/>
                <a:cs typeface="+mn-ea"/>
                <a:sym typeface="+mn-lt"/>
              </a:rPr>
              <a:t>6</a:t>
            </a:r>
            <a:r>
              <a:rPr lang="zh-CN" altLang="en-US" sz="1800" dirty="0">
                <a:solidFill>
                  <a:schemeClr val="bg2">
                    <a:lumMod val="25000"/>
                  </a:schemeClr>
                </a:solidFill>
                <a:latin typeface="+mn-lt"/>
                <a:ea typeface="+mn-ea"/>
                <a:cs typeface="+mn-ea"/>
                <a:sym typeface="+mn-lt"/>
              </a:rPr>
              <a:t>个月及以上。</a:t>
            </a:r>
            <a:endParaRPr lang="zh-CN" altLang="en-US" sz="1800" dirty="0">
              <a:solidFill>
                <a:schemeClr val="bg2">
                  <a:lumMod val="25000"/>
                </a:schemeClr>
              </a:solidFill>
              <a:latin typeface="+mn-lt"/>
              <a:ea typeface="+mn-ea"/>
              <a:cs typeface="+mn-ea"/>
              <a:sym typeface="+mn-lt"/>
            </a:endParaRPr>
          </a:p>
          <a:p>
            <a:pPr>
              <a:lnSpc>
                <a:spcPct val="110000"/>
              </a:lnSpc>
            </a:pPr>
            <a:r>
              <a:rPr lang="zh-CN" altLang="en-US" sz="1800" dirty="0">
                <a:solidFill>
                  <a:schemeClr val="bg2">
                    <a:lumMod val="25000"/>
                  </a:schemeClr>
                </a:solidFill>
                <a:latin typeface="+mn-lt"/>
                <a:ea typeface="+mn-ea"/>
                <a:cs typeface="+mn-ea"/>
                <a:sym typeface="+mn-lt"/>
              </a:rPr>
              <a:t>（</a:t>
            </a:r>
            <a:r>
              <a:rPr lang="en-US" altLang="zh-CN" sz="1800" dirty="0">
                <a:solidFill>
                  <a:schemeClr val="bg2">
                    <a:lumMod val="25000"/>
                  </a:schemeClr>
                </a:solidFill>
                <a:latin typeface="+mn-lt"/>
                <a:ea typeface="+mn-ea"/>
                <a:cs typeface="+mn-ea"/>
                <a:sym typeface="+mn-lt"/>
              </a:rPr>
              <a:t>3</a:t>
            </a:r>
            <a:r>
              <a:rPr lang="zh-CN" altLang="en-US" sz="1800" dirty="0">
                <a:solidFill>
                  <a:schemeClr val="bg2">
                    <a:lumMod val="25000"/>
                  </a:schemeClr>
                </a:solidFill>
                <a:latin typeface="+mn-lt"/>
                <a:ea typeface="+mn-ea"/>
                <a:cs typeface="+mn-ea"/>
                <a:sym typeface="+mn-lt"/>
              </a:rPr>
              <a:t>）参加“全国外语水平考试”（</a:t>
            </a:r>
            <a:r>
              <a:rPr lang="en-US" altLang="zh-CN" sz="1800" dirty="0">
                <a:solidFill>
                  <a:schemeClr val="bg2">
                    <a:lumMod val="25000"/>
                  </a:schemeClr>
                </a:solidFill>
                <a:latin typeface="+mn-lt"/>
                <a:ea typeface="+mn-ea"/>
                <a:cs typeface="+mn-ea"/>
                <a:sym typeface="+mn-lt"/>
              </a:rPr>
              <a:t>WSK</a:t>
            </a:r>
            <a:r>
              <a:rPr lang="zh-CN" altLang="en-US" sz="1800" dirty="0">
                <a:solidFill>
                  <a:schemeClr val="bg2">
                    <a:lumMod val="25000"/>
                  </a:schemeClr>
                </a:solidFill>
                <a:latin typeface="+mn-lt"/>
                <a:ea typeface="+mn-ea"/>
                <a:cs typeface="+mn-ea"/>
                <a:sym typeface="+mn-lt"/>
              </a:rPr>
              <a:t>）并达到合格标准。</a:t>
            </a:r>
            <a:endParaRPr lang="zh-CN" altLang="en-US" sz="1800" dirty="0">
              <a:solidFill>
                <a:schemeClr val="bg2">
                  <a:lumMod val="25000"/>
                </a:schemeClr>
              </a:solidFill>
              <a:latin typeface="+mn-lt"/>
              <a:ea typeface="+mn-ea"/>
              <a:cs typeface="+mn-ea"/>
              <a:sym typeface="+mn-lt"/>
            </a:endParaRPr>
          </a:p>
          <a:p>
            <a:pPr>
              <a:lnSpc>
                <a:spcPct val="110000"/>
              </a:lnSpc>
            </a:pPr>
            <a:r>
              <a:rPr lang="zh-CN" altLang="en-US" sz="1800" dirty="0">
                <a:solidFill>
                  <a:schemeClr val="bg2">
                    <a:lumMod val="25000"/>
                  </a:schemeClr>
                </a:solidFill>
                <a:latin typeface="+mn-lt"/>
                <a:ea typeface="+mn-ea"/>
                <a:cs typeface="+mn-ea"/>
                <a:sym typeface="+mn-lt"/>
              </a:rPr>
              <a:t>（</a:t>
            </a:r>
            <a:r>
              <a:rPr lang="en-US" altLang="zh-CN" sz="1800" dirty="0">
                <a:solidFill>
                  <a:schemeClr val="bg2">
                    <a:lumMod val="25000"/>
                  </a:schemeClr>
                </a:solidFill>
                <a:latin typeface="+mn-lt"/>
                <a:ea typeface="+mn-ea"/>
                <a:cs typeface="+mn-ea"/>
                <a:sym typeface="+mn-lt"/>
              </a:rPr>
              <a:t>4</a:t>
            </a:r>
            <a:r>
              <a:rPr lang="zh-CN" altLang="en-US" sz="1800" dirty="0">
                <a:solidFill>
                  <a:schemeClr val="bg2">
                    <a:lumMod val="25000"/>
                  </a:schemeClr>
                </a:solidFill>
                <a:latin typeface="+mn-lt"/>
                <a:ea typeface="+mn-ea"/>
                <a:cs typeface="+mn-ea"/>
                <a:sym typeface="+mn-lt"/>
              </a:rPr>
              <a:t>）参加雅思（学术类）、托福、德、法、意、西、日、韩语水平考试，成绩达到以下标准：雅思</a:t>
            </a:r>
            <a:r>
              <a:rPr lang="en-US" altLang="zh-CN" sz="1800" dirty="0">
                <a:solidFill>
                  <a:schemeClr val="bg2">
                    <a:lumMod val="25000"/>
                  </a:schemeClr>
                </a:solidFill>
                <a:latin typeface="+mn-lt"/>
                <a:ea typeface="+mn-ea"/>
                <a:cs typeface="+mn-ea"/>
                <a:sym typeface="+mn-lt"/>
              </a:rPr>
              <a:t>6.5</a:t>
            </a:r>
            <a:r>
              <a:rPr lang="zh-CN" altLang="en-US" sz="1800" dirty="0">
                <a:solidFill>
                  <a:schemeClr val="bg2">
                    <a:lumMod val="25000"/>
                  </a:schemeClr>
                </a:solidFill>
                <a:latin typeface="+mn-lt"/>
                <a:ea typeface="+mn-ea"/>
                <a:cs typeface="+mn-ea"/>
                <a:sym typeface="+mn-lt"/>
              </a:rPr>
              <a:t>分，托福（</a:t>
            </a:r>
            <a:r>
              <a:rPr lang="en-US" altLang="zh-CN" sz="1800" dirty="0">
                <a:solidFill>
                  <a:schemeClr val="bg2">
                    <a:lumMod val="25000"/>
                  </a:schemeClr>
                </a:solidFill>
                <a:latin typeface="+mn-lt"/>
                <a:ea typeface="+mn-ea"/>
                <a:cs typeface="+mn-ea"/>
                <a:sym typeface="+mn-lt"/>
              </a:rPr>
              <a:t>IBT</a:t>
            </a:r>
            <a:r>
              <a:rPr lang="zh-CN" altLang="en-US" sz="1800" dirty="0">
                <a:solidFill>
                  <a:schemeClr val="bg2">
                    <a:lumMod val="25000"/>
                  </a:schemeClr>
                </a:solidFill>
                <a:latin typeface="+mn-lt"/>
                <a:ea typeface="+mn-ea"/>
                <a:cs typeface="+mn-ea"/>
                <a:sym typeface="+mn-lt"/>
              </a:rPr>
              <a:t>）</a:t>
            </a:r>
            <a:r>
              <a:rPr lang="en-US" altLang="zh-CN" sz="1800" dirty="0">
                <a:solidFill>
                  <a:schemeClr val="bg2">
                    <a:lumMod val="25000"/>
                  </a:schemeClr>
                </a:solidFill>
                <a:latin typeface="+mn-lt"/>
                <a:ea typeface="+mn-ea"/>
                <a:cs typeface="+mn-ea"/>
                <a:sym typeface="+mn-lt"/>
              </a:rPr>
              <a:t>95</a:t>
            </a:r>
            <a:r>
              <a:rPr lang="zh-CN" altLang="en-US" sz="1800" dirty="0">
                <a:solidFill>
                  <a:schemeClr val="bg2">
                    <a:lumMod val="25000"/>
                  </a:schemeClr>
                </a:solidFill>
                <a:latin typeface="+mn-lt"/>
                <a:ea typeface="+mn-ea"/>
                <a:cs typeface="+mn-ea"/>
                <a:sym typeface="+mn-lt"/>
              </a:rPr>
              <a:t>分，德、法、意、西语达到欧洲统一语言参考框架（</a:t>
            </a:r>
            <a:r>
              <a:rPr lang="en-US" altLang="zh-CN" sz="1800" dirty="0">
                <a:solidFill>
                  <a:schemeClr val="bg2">
                    <a:lumMod val="25000"/>
                  </a:schemeClr>
                </a:solidFill>
                <a:latin typeface="+mn-lt"/>
                <a:ea typeface="+mn-ea"/>
                <a:cs typeface="+mn-ea"/>
                <a:sym typeface="+mn-lt"/>
              </a:rPr>
              <a:t>CECRL</a:t>
            </a:r>
            <a:r>
              <a:rPr lang="zh-CN" altLang="en-US" sz="1800" dirty="0">
                <a:solidFill>
                  <a:schemeClr val="bg2">
                    <a:lumMod val="25000"/>
                  </a:schemeClr>
                </a:solidFill>
                <a:latin typeface="+mn-lt"/>
                <a:ea typeface="+mn-ea"/>
                <a:cs typeface="+mn-ea"/>
                <a:sym typeface="+mn-lt"/>
              </a:rPr>
              <a:t>）的</a:t>
            </a:r>
            <a:r>
              <a:rPr lang="en-US" altLang="zh-CN" sz="1800" dirty="0">
                <a:solidFill>
                  <a:schemeClr val="bg2">
                    <a:lumMod val="25000"/>
                  </a:schemeClr>
                </a:solidFill>
                <a:latin typeface="+mn-lt"/>
                <a:ea typeface="+mn-ea"/>
                <a:cs typeface="+mn-ea"/>
                <a:sym typeface="+mn-lt"/>
              </a:rPr>
              <a:t>B2</a:t>
            </a:r>
            <a:r>
              <a:rPr lang="zh-CN" altLang="en-US" sz="1800" dirty="0">
                <a:solidFill>
                  <a:schemeClr val="bg2">
                    <a:lumMod val="25000"/>
                  </a:schemeClr>
                </a:solidFill>
                <a:latin typeface="+mn-lt"/>
                <a:ea typeface="+mn-ea"/>
                <a:cs typeface="+mn-ea"/>
                <a:sym typeface="+mn-lt"/>
              </a:rPr>
              <a:t>级，日语达到二级（</a:t>
            </a:r>
            <a:r>
              <a:rPr lang="en-US" altLang="zh-CN" sz="1800" dirty="0">
                <a:solidFill>
                  <a:schemeClr val="bg2">
                    <a:lumMod val="25000"/>
                  </a:schemeClr>
                </a:solidFill>
                <a:latin typeface="+mn-lt"/>
                <a:ea typeface="+mn-ea"/>
                <a:cs typeface="+mn-ea"/>
                <a:sym typeface="+mn-lt"/>
              </a:rPr>
              <a:t>N2</a:t>
            </a:r>
            <a:r>
              <a:rPr lang="zh-CN" altLang="en-US" sz="1800" dirty="0">
                <a:solidFill>
                  <a:schemeClr val="bg2">
                    <a:lumMod val="25000"/>
                  </a:schemeClr>
                </a:solidFill>
                <a:latin typeface="+mn-lt"/>
                <a:ea typeface="+mn-ea"/>
                <a:cs typeface="+mn-ea"/>
                <a:sym typeface="+mn-lt"/>
              </a:rPr>
              <a:t>），韩语达到</a:t>
            </a:r>
            <a:r>
              <a:rPr lang="en-US" altLang="zh-CN" sz="1800" dirty="0">
                <a:solidFill>
                  <a:schemeClr val="bg2">
                    <a:lumMod val="25000"/>
                  </a:schemeClr>
                </a:solidFill>
                <a:latin typeface="+mn-lt"/>
                <a:ea typeface="+mn-ea"/>
                <a:cs typeface="+mn-ea"/>
                <a:sym typeface="+mn-lt"/>
              </a:rPr>
              <a:t>TOPIK4</a:t>
            </a:r>
            <a:r>
              <a:rPr lang="zh-CN" altLang="en-US" sz="1800" dirty="0">
                <a:solidFill>
                  <a:schemeClr val="bg2">
                    <a:lumMod val="25000"/>
                  </a:schemeClr>
                </a:solidFill>
                <a:latin typeface="+mn-lt"/>
                <a:ea typeface="+mn-ea"/>
                <a:cs typeface="+mn-ea"/>
                <a:sym typeface="+mn-lt"/>
              </a:rPr>
              <a:t>级。</a:t>
            </a:r>
            <a:endParaRPr lang="zh-CN" altLang="en-US" sz="1800" dirty="0">
              <a:solidFill>
                <a:schemeClr val="bg2">
                  <a:lumMod val="25000"/>
                </a:schemeClr>
              </a:solidFill>
              <a:latin typeface="+mn-lt"/>
              <a:ea typeface="+mn-ea"/>
              <a:cs typeface="+mn-ea"/>
              <a:sym typeface="+mn-lt"/>
            </a:endParaRPr>
          </a:p>
          <a:p>
            <a:pPr>
              <a:lnSpc>
                <a:spcPct val="110000"/>
              </a:lnSpc>
            </a:pPr>
            <a:r>
              <a:rPr lang="zh-CN" altLang="en-US" sz="1800" dirty="0">
                <a:solidFill>
                  <a:schemeClr val="bg2">
                    <a:lumMod val="25000"/>
                  </a:schemeClr>
                </a:solidFill>
                <a:latin typeface="+mn-lt"/>
                <a:ea typeface="+mn-ea"/>
                <a:cs typeface="+mn-ea"/>
                <a:sym typeface="+mn-lt"/>
              </a:rPr>
              <a:t>（</a:t>
            </a:r>
            <a:r>
              <a:rPr lang="en-US" altLang="zh-CN" sz="1800" dirty="0">
                <a:solidFill>
                  <a:schemeClr val="bg2">
                    <a:lumMod val="25000"/>
                  </a:schemeClr>
                </a:solidFill>
                <a:latin typeface="+mn-lt"/>
                <a:ea typeface="+mn-ea"/>
                <a:cs typeface="+mn-ea"/>
                <a:sym typeface="+mn-lt"/>
              </a:rPr>
              <a:t>5</a:t>
            </a:r>
            <a:r>
              <a:rPr lang="zh-CN" altLang="en-US" sz="1800" dirty="0">
                <a:solidFill>
                  <a:schemeClr val="bg2">
                    <a:lumMod val="25000"/>
                  </a:schemeClr>
                </a:solidFill>
                <a:latin typeface="+mn-lt"/>
                <a:ea typeface="+mn-ea"/>
                <a:cs typeface="+mn-ea"/>
                <a:sym typeface="+mn-lt"/>
              </a:rPr>
              <a:t>）参加由国外拟留学单位组织的面试、考试等并达到其入学语言要求的，应在外方入学通知书（正式邀请信）中注明或单独出具证明；通过其他语言考试达到国外拟留学单位入学语言要求的（包括托福家庭版</a:t>
            </a:r>
            <a:r>
              <a:rPr lang="en-US" altLang="zh-CN" sz="1800" dirty="0">
                <a:solidFill>
                  <a:schemeClr val="bg2">
                    <a:lumMod val="25000"/>
                  </a:schemeClr>
                </a:solidFill>
                <a:latin typeface="+mn-lt"/>
                <a:ea typeface="+mn-ea"/>
                <a:cs typeface="+mn-ea"/>
                <a:sym typeface="+mn-lt"/>
              </a:rPr>
              <a:t>TOEFL iBT Home Edition</a:t>
            </a:r>
            <a:r>
              <a:rPr lang="zh-CN" altLang="en-US" sz="1800" dirty="0">
                <a:solidFill>
                  <a:schemeClr val="bg2">
                    <a:lumMod val="25000"/>
                  </a:schemeClr>
                </a:solidFill>
                <a:latin typeface="+mn-lt"/>
                <a:ea typeface="+mn-ea"/>
                <a:cs typeface="+mn-ea"/>
                <a:sym typeface="+mn-lt"/>
              </a:rPr>
              <a:t>、雅思家庭版</a:t>
            </a:r>
            <a:r>
              <a:rPr lang="en-US" altLang="zh-CN" sz="1800" dirty="0">
                <a:solidFill>
                  <a:schemeClr val="bg2">
                    <a:lumMod val="25000"/>
                  </a:schemeClr>
                </a:solidFill>
                <a:latin typeface="+mn-lt"/>
                <a:ea typeface="+mn-ea"/>
                <a:cs typeface="+mn-ea"/>
                <a:sym typeface="+mn-lt"/>
              </a:rPr>
              <a:t>IETLS Indicator</a:t>
            </a:r>
            <a:r>
              <a:rPr lang="zh-CN" altLang="en-US" sz="1800" dirty="0">
                <a:solidFill>
                  <a:schemeClr val="bg2">
                    <a:lumMod val="25000"/>
                  </a:schemeClr>
                </a:solidFill>
                <a:latin typeface="+mn-lt"/>
                <a:ea typeface="+mn-ea"/>
                <a:cs typeface="+mn-ea"/>
                <a:sym typeface="+mn-lt"/>
              </a:rPr>
              <a:t>），须提交成绩单及外方出具的认可该语言考试的证明。</a:t>
            </a:r>
            <a:endParaRPr lang="zh-CN" altLang="en-US" sz="1800" dirty="0">
              <a:solidFill>
                <a:schemeClr val="bg2">
                  <a:lumMod val="25000"/>
                </a:schemeClr>
              </a:solidFill>
              <a:latin typeface="+mn-lt"/>
              <a:ea typeface="+mn-ea"/>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12674" y="1213580"/>
            <a:ext cx="10675088" cy="4726718"/>
          </a:xfrm>
          <a:prstGeom prst="rect">
            <a:avLst/>
          </a:prstGeom>
          <a:solidFill>
            <a:schemeClr val="bg1"/>
          </a:solidFill>
          <a:ln>
            <a:solidFill>
              <a:srgbClr val="0A2A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22"/>
          <p:cNvSpPr>
            <a:spLocks noChangeArrowheads="1"/>
          </p:cNvSpPr>
          <p:nvPr/>
        </p:nvSpPr>
        <p:spPr bwMode="auto">
          <a:xfrm>
            <a:off x="1315389" y="2220552"/>
            <a:ext cx="9796203" cy="3026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75000"/>
              </a:spcBef>
              <a:defRPr sz="2000">
                <a:solidFill>
                  <a:schemeClr val="tx1"/>
                </a:solidFill>
                <a:latin typeface="Arial" panose="020B0604020202020204" pitchFamily="34" charset="0"/>
                <a:ea typeface="宋体" panose="02010600030101010101" pitchFamily="2" charset="-122"/>
              </a:defRPr>
            </a:lvl1pPr>
            <a:lvl2pPr marL="742950" indent="-285750">
              <a:spcBef>
                <a:spcPct val="50000"/>
              </a:spcBef>
              <a:buClr>
                <a:srgbClr val="E74C21"/>
              </a:buClr>
              <a:buChar char="•"/>
              <a:defRPr sz="2000">
                <a:solidFill>
                  <a:schemeClr val="bg2"/>
                </a:solidFill>
                <a:latin typeface="Arial" panose="020B0604020202020204" pitchFamily="34" charset="0"/>
                <a:ea typeface="宋体" panose="02010600030101010101" pitchFamily="2" charset="-122"/>
              </a:defRPr>
            </a:lvl2pPr>
            <a:lvl3pPr marL="1143000" indent="-228600">
              <a:spcBef>
                <a:spcPct val="25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3pPr>
            <a:lvl4pPr marL="1600200" indent="-228600">
              <a:spcBef>
                <a:spcPct val="20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4pPr>
            <a:lvl5pPr marL="2057400" indent="-228600">
              <a:spcBef>
                <a:spcPct val="25000"/>
              </a:spcBef>
              <a:buClr>
                <a:srgbClr val="67676B"/>
              </a:buClr>
              <a:buChar char="•"/>
              <a:defRPr sz="2000">
                <a:solidFill>
                  <a:schemeClr val="bg2"/>
                </a:solidFill>
                <a:latin typeface="Arial" panose="020B0604020202020204" pitchFamily="34" charset="0"/>
                <a:ea typeface="宋体" panose="02010600030101010101" pitchFamily="2" charset="-122"/>
              </a:defRPr>
            </a:lvl5pPr>
            <a:lvl6pPr marL="25146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6pPr>
            <a:lvl7pPr marL="29718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7pPr>
            <a:lvl8pPr marL="34290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8pPr>
            <a:lvl9pPr marL="38862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9pPr>
          </a:lstStyle>
          <a:p>
            <a:pPr>
              <a:lnSpc>
                <a:spcPct val="120000"/>
              </a:lnSpc>
            </a:pPr>
            <a:r>
              <a:rPr lang="en-US" altLang="zh-CN" sz="2400" dirty="0">
                <a:solidFill>
                  <a:schemeClr val="bg2">
                    <a:lumMod val="25000"/>
                  </a:schemeClr>
                </a:solidFill>
                <a:latin typeface="+mn-lt"/>
                <a:ea typeface="+mn-ea"/>
                <a:cs typeface="+mn-ea"/>
                <a:sym typeface="+mn-lt"/>
              </a:rPr>
              <a:t>5. </a:t>
            </a:r>
            <a:r>
              <a:rPr lang="zh-CN" altLang="en-US" sz="2400" dirty="0">
                <a:solidFill>
                  <a:schemeClr val="bg2">
                    <a:lumMod val="25000"/>
                  </a:schemeClr>
                </a:solidFill>
                <a:latin typeface="+mn-lt"/>
                <a:ea typeface="+mn-ea"/>
                <a:cs typeface="+mn-ea"/>
                <a:sym typeface="+mn-lt"/>
              </a:rPr>
              <a:t>同等条件下，浙江大学国际组织精英人才培养计划（国精班）学生优先。</a:t>
            </a:r>
            <a:endParaRPr lang="zh-CN" altLang="en-US" sz="2400" dirty="0">
              <a:solidFill>
                <a:schemeClr val="bg2">
                  <a:lumMod val="25000"/>
                </a:schemeClr>
              </a:solidFill>
              <a:latin typeface="+mn-lt"/>
              <a:ea typeface="+mn-ea"/>
              <a:cs typeface="+mn-ea"/>
              <a:sym typeface="+mn-lt"/>
            </a:endParaRPr>
          </a:p>
          <a:p>
            <a:pPr>
              <a:lnSpc>
                <a:spcPct val="120000"/>
              </a:lnSpc>
            </a:pPr>
            <a:r>
              <a:rPr lang="en-US" altLang="zh-CN" sz="2400" dirty="0">
                <a:solidFill>
                  <a:schemeClr val="bg2">
                    <a:lumMod val="25000"/>
                  </a:schemeClr>
                </a:solidFill>
                <a:latin typeface="+mn-lt"/>
                <a:ea typeface="+mn-ea"/>
                <a:cs typeface="+mn-ea"/>
                <a:sym typeface="+mn-lt"/>
              </a:rPr>
              <a:t>6.  </a:t>
            </a:r>
            <a:r>
              <a:rPr lang="zh-CN" altLang="en-US" sz="2400" dirty="0">
                <a:solidFill>
                  <a:schemeClr val="bg2">
                    <a:lumMod val="25000"/>
                  </a:schemeClr>
                </a:solidFill>
                <a:latin typeface="+mn-lt"/>
                <a:ea typeface="+mn-ea"/>
                <a:cs typeface="+mn-ea"/>
                <a:sym typeface="+mn-lt"/>
              </a:rPr>
              <a:t>所报名的海外高校须为</a:t>
            </a:r>
            <a:r>
              <a:rPr lang="en-US" altLang="zh-CN" sz="2400" dirty="0">
                <a:solidFill>
                  <a:schemeClr val="bg2">
                    <a:lumMod val="25000"/>
                  </a:schemeClr>
                </a:solidFill>
                <a:latin typeface="+mn-lt"/>
                <a:ea typeface="+mn-ea"/>
                <a:cs typeface="+mn-ea"/>
                <a:sym typeface="+mn-lt"/>
              </a:rPr>
              <a:t>12</a:t>
            </a:r>
            <a:r>
              <a:rPr lang="zh-CN" altLang="en-US" sz="2400" dirty="0">
                <a:solidFill>
                  <a:schemeClr val="bg2">
                    <a:lumMod val="25000"/>
                  </a:schemeClr>
                </a:solidFill>
                <a:latin typeface="+mn-lt"/>
                <a:ea typeface="+mn-ea"/>
                <a:cs typeface="+mn-ea"/>
                <a:sym typeface="+mn-lt"/>
              </a:rPr>
              <a:t>所外方合作单位之一（详见第三部分），专业必须是政治学（国际关系、国际政治）、公共管理（行政管理）、法学（国际法学）、外国语言文学（外国语言学及应用语言学）。如若学生愿意成为候选人，必须服从浙江大学的分配。</a:t>
            </a:r>
            <a:endParaRPr lang="zh-CN" altLang="en-US" sz="2400" dirty="0">
              <a:solidFill>
                <a:schemeClr val="bg2">
                  <a:lumMod val="25000"/>
                </a:schemeClr>
              </a:solidFill>
              <a:latin typeface="+mn-lt"/>
              <a:ea typeface="+mn-ea"/>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12674" y="1213580"/>
            <a:ext cx="10675088" cy="4726718"/>
          </a:xfrm>
          <a:prstGeom prst="rect">
            <a:avLst/>
          </a:prstGeom>
          <a:solidFill>
            <a:schemeClr val="bg1"/>
          </a:solidFill>
          <a:ln>
            <a:solidFill>
              <a:srgbClr val="0A2A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22"/>
          <p:cNvSpPr>
            <a:spLocks noChangeArrowheads="1"/>
          </p:cNvSpPr>
          <p:nvPr/>
        </p:nvSpPr>
        <p:spPr bwMode="auto">
          <a:xfrm>
            <a:off x="1315407" y="1536566"/>
            <a:ext cx="9322664" cy="42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75000"/>
              </a:spcBef>
              <a:defRPr sz="2000">
                <a:solidFill>
                  <a:schemeClr val="tx1"/>
                </a:solidFill>
                <a:latin typeface="Arial" panose="020B0604020202020204" pitchFamily="34" charset="0"/>
                <a:ea typeface="宋体" panose="02010600030101010101" pitchFamily="2" charset="-122"/>
              </a:defRPr>
            </a:lvl1pPr>
            <a:lvl2pPr marL="742950" indent="-285750">
              <a:spcBef>
                <a:spcPct val="50000"/>
              </a:spcBef>
              <a:buClr>
                <a:srgbClr val="E74C21"/>
              </a:buClr>
              <a:buChar char="•"/>
              <a:defRPr sz="2000">
                <a:solidFill>
                  <a:schemeClr val="bg2"/>
                </a:solidFill>
                <a:latin typeface="Arial" panose="020B0604020202020204" pitchFamily="34" charset="0"/>
                <a:ea typeface="宋体" panose="02010600030101010101" pitchFamily="2" charset="-122"/>
              </a:defRPr>
            </a:lvl2pPr>
            <a:lvl3pPr marL="1143000" indent="-228600">
              <a:spcBef>
                <a:spcPct val="25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3pPr>
            <a:lvl4pPr marL="1600200" indent="-228600">
              <a:spcBef>
                <a:spcPct val="20000"/>
              </a:spcBef>
              <a:buClr>
                <a:srgbClr val="67676B"/>
              </a:buClr>
              <a:buFont typeface="Franklin Gothic Book" panose="020B0503020102020204" pitchFamily="34" charset="0"/>
              <a:buChar char="•"/>
              <a:defRPr sz="2000">
                <a:solidFill>
                  <a:schemeClr val="bg2"/>
                </a:solidFill>
                <a:latin typeface="Arial" panose="020B0604020202020204" pitchFamily="34" charset="0"/>
                <a:ea typeface="宋体" panose="02010600030101010101" pitchFamily="2" charset="-122"/>
              </a:defRPr>
            </a:lvl4pPr>
            <a:lvl5pPr marL="2057400" indent="-228600">
              <a:spcBef>
                <a:spcPct val="25000"/>
              </a:spcBef>
              <a:buClr>
                <a:srgbClr val="67676B"/>
              </a:buClr>
              <a:buChar char="•"/>
              <a:defRPr sz="2000">
                <a:solidFill>
                  <a:schemeClr val="bg2"/>
                </a:solidFill>
                <a:latin typeface="Arial" panose="020B0604020202020204" pitchFamily="34" charset="0"/>
                <a:ea typeface="宋体" panose="02010600030101010101" pitchFamily="2" charset="-122"/>
              </a:defRPr>
            </a:lvl5pPr>
            <a:lvl6pPr marL="25146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6pPr>
            <a:lvl7pPr marL="29718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7pPr>
            <a:lvl8pPr marL="34290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8pPr>
            <a:lvl9pPr marL="3886200" indent="-228600" eaLnBrk="0" fontAlgn="base" hangingPunct="0">
              <a:spcBef>
                <a:spcPct val="25000"/>
              </a:spcBef>
              <a:spcAft>
                <a:spcPct val="0"/>
              </a:spcAft>
              <a:buClr>
                <a:srgbClr val="67676B"/>
              </a:buClr>
              <a:buChar char="•"/>
              <a:defRPr sz="2000">
                <a:solidFill>
                  <a:schemeClr val="bg2"/>
                </a:solidFill>
                <a:latin typeface="Arial" panose="020B0604020202020204" pitchFamily="34" charset="0"/>
                <a:ea typeface="宋体" panose="02010600030101010101" pitchFamily="2" charset="-122"/>
              </a:defRPr>
            </a:lvl9pPr>
          </a:lstStyle>
          <a:p>
            <a:pPr>
              <a:lnSpc>
                <a:spcPct val="110000"/>
              </a:lnSpc>
            </a:pPr>
            <a:r>
              <a:rPr lang="en-US" altLang="zh-CN" dirty="0">
                <a:solidFill>
                  <a:schemeClr val="bg2">
                    <a:lumMod val="25000"/>
                  </a:schemeClr>
                </a:solidFill>
                <a:latin typeface="+mn-lt"/>
                <a:ea typeface="+mn-ea"/>
                <a:cs typeface="+mn-ea"/>
                <a:sym typeface="+mn-lt"/>
              </a:rPr>
              <a:t>7.  </a:t>
            </a:r>
            <a:r>
              <a:rPr lang="zh-CN" altLang="en-US" b="1" dirty="0">
                <a:solidFill>
                  <a:srgbClr val="C00000"/>
                </a:solidFill>
                <a:latin typeface="+mn-lt"/>
                <a:ea typeface="+mn-ea"/>
                <a:cs typeface="+mn-ea"/>
                <a:sym typeface="+mn-lt"/>
              </a:rPr>
              <a:t>暂不受理</a:t>
            </a:r>
            <a:r>
              <a:rPr lang="zh-CN" altLang="en-US" dirty="0">
                <a:solidFill>
                  <a:schemeClr val="bg2">
                    <a:lumMod val="25000"/>
                  </a:schemeClr>
                </a:solidFill>
                <a:latin typeface="+mn-lt"/>
                <a:ea typeface="+mn-ea"/>
                <a:cs typeface="+mn-ea"/>
                <a:sym typeface="+mn-lt"/>
              </a:rPr>
              <a:t>以下人员的申请</a:t>
            </a:r>
            <a:endParaRPr lang="zh-CN" altLang="en-US" dirty="0">
              <a:solidFill>
                <a:schemeClr val="bg2">
                  <a:lumMod val="25000"/>
                </a:schemeClr>
              </a:solidFill>
              <a:latin typeface="+mn-lt"/>
              <a:ea typeface="+mn-ea"/>
              <a:cs typeface="+mn-ea"/>
              <a:sym typeface="+mn-lt"/>
            </a:endParaRPr>
          </a:p>
          <a:p>
            <a:pPr>
              <a:lnSpc>
                <a:spcPct val="110000"/>
              </a:lnSpc>
            </a:pPr>
            <a:r>
              <a:rPr lang="zh-CN" altLang="en-US" dirty="0">
                <a:solidFill>
                  <a:schemeClr val="bg2">
                    <a:lumMod val="25000"/>
                  </a:schemeClr>
                </a:solidFill>
                <a:latin typeface="+mn-lt"/>
                <a:ea typeface="+mn-ea"/>
                <a:cs typeface="+mn-ea"/>
                <a:sym typeface="+mn-lt"/>
              </a:rPr>
              <a:t>（</a:t>
            </a:r>
            <a:r>
              <a:rPr lang="en-US" altLang="zh-CN" dirty="0">
                <a:solidFill>
                  <a:schemeClr val="bg2">
                    <a:lumMod val="25000"/>
                  </a:schemeClr>
                </a:solidFill>
                <a:latin typeface="+mn-lt"/>
                <a:ea typeface="+mn-ea"/>
                <a:cs typeface="+mn-ea"/>
                <a:sym typeface="+mn-lt"/>
              </a:rPr>
              <a:t>1</a:t>
            </a:r>
            <a:r>
              <a:rPr lang="zh-CN" altLang="en-US" dirty="0">
                <a:solidFill>
                  <a:schemeClr val="bg2">
                    <a:lumMod val="25000"/>
                  </a:schemeClr>
                </a:solidFill>
                <a:latin typeface="+mn-lt"/>
                <a:ea typeface="+mn-ea"/>
                <a:cs typeface="+mn-ea"/>
                <a:sym typeface="+mn-lt"/>
              </a:rPr>
              <a:t>）已获得国外全额奖学金资助。</a:t>
            </a:r>
            <a:endParaRPr lang="zh-CN" altLang="en-US" dirty="0">
              <a:solidFill>
                <a:schemeClr val="bg2">
                  <a:lumMod val="25000"/>
                </a:schemeClr>
              </a:solidFill>
              <a:latin typeface="+mn-lt"/>
              <a:ea typeface="+mn-ea"/>
              <a:cs typeface="+mn-ea"/>
              <a:sym typeface="+mn-lt"/>
            </a:endParaRPr>
          </a:p>
          <a:p>
            <a:pPr>
              <a:lnSpc>
                <a:spcPct val="110000"/>
              </a:lnSpc>
            </a:pPr>
            <a:r>
              <a:rPr lang="zh-CN" altLang="en-US" dirty="0">
                <a:solidFill>
                  <a:schemeClr val="bg2">
                    <a:lumMod val="25000"/>
                  </a:schemeClr>
                </a:solidFill>
                <a:latin typeface="+mn-lt"/>
                <a:ea typeface="+mn-ea"/>
                <a:cs typeface="+mn-ea"/>
                <a:sym typeface="+mn-lt"/>
              </a:rPr>
              <a:t>（</a:t>
            </a:r>
            <a:r>
              <a:rPr lang="en-US" altLang="zh-CN" dirty="0">
                <a:solidFill>
                  <a:schemeClr val="bg2">
                    <a:lumMod val="25000"/>
                  </a:schemeClr>
                </a:solidFill>
                <a:latin typeface="+mn-lt"/>
                <a:ea typeface="+mn-ea"/>
                <a:cs typeface="+mn-ea"/>
                <a:sym typeface="+mn-lt"/>
              </a:rPr>
              <a:t>2</a:t>
            </a:r>
            <a:r>
              <a:rPr lang="zh-CN" altLang="en-US" dirty="0">
                <a:solidFill>
                  <a:schemeClr val="bg2">
                    <a:lumMod val="25000"/>
                  </a:schemeClr>
                </a:solidFill>
                <a:latin typeface="+mn-lt"/>
                <a:ea typeface="+mn-ea"/>
                <a:cs typeface="+mn-ea"/>
                <a:sym typeface="+mn-lt"/>
              </a:rPr>
              <a:t>）已获得国家公派留学资格且在有效期内。</a:t>
            </a:r>
            <a:endParaRPr lang="zh-CN" altLang="en-US" dirty="0">
              <a:solidFill>
                <a:schemeClr val="bg2">
                  <a:lumMod val="25000"/>
                </a:schemeClr>
              </a:solidFill>
              <a:latin typeface="+mn-lt"/>
              <a:ea typeface="+mn-ea"/>
              <a:cs typeface="+mn-ea"/>
              <a:sym typeface="+mn-lt"/>
            </a:endParaRPr>
          </a:p>
          <a:p>
            <a:pPr>
              <a:lnSpc>
                <a:spcPct val="110000"/>
              </a:lnSpc>
            </a:pPr>
            <a:r>
              <a:rPr lang="zh-CN" altLang="en-US" dirty="0">
                <a:solidFill>
                  <a:schemeClr val="bg2">
                    <a:lumMod val="25000"/>
                  </a:schemeClr>
                </a:solidFill>
                <a:latin typeface="+mn-lt"/>
                <a:ea typeface="+mn-ea"/>
                <a:cs typeface="+mn-ea"/>
                <a:sym typeface="+mn-lt"/>
              </a:rPr>
              <a:t>（</a:t>
            </a:r>
            <a:r>
              <a:rPr lang="en-US" altLang="zh-CN" dirty="0">
                <a:solidFill>
                  <a:schemeClr val="bg2">
                    <a:lumMod val="25000"/>
                  </a:schemeClr>
                </a:solidFill>
                <a:latin typeface="+mn-lt"/>
                <a:ea typeface="+mn-ea"/>
                <a:cs typeface="+mn-ea"/>
                <a:sym typeface="+mn-lt"/>
              </a:rPr>
              <a:t>3</a:t>
            </a:r>
            <a:r>
              <a:rPr lang="zh-CN" altLang="en-US" dirty="0">
                <a:solidFill>
                  <a:schemeClr val="bg2">
                    <a:lumMod val="25000"/>
                  </a:schemeClr>
                </a:solidFill>
                <a:latin typeface="+mn-lt"/>
                <a:ea typeface="+mn-ea"/>
                <a:cs typeface="+mn-ea"/>
                <a:sym typeface="+mn-lt"/>
              </a:rPr>
              <a:t>）已申报国家公派出国留学项目尚未公布录取结果。</a:t>
            </a:r>
            <a:endParaRPr lang="zh-CN" altLang="en-US" dirty="0">
              <a:solidFill>
                <a:schemeClr val="bg2">
                  <a:lumMod val="25000"/>
                </a:schemeClr>
              </a:solidFill>
              <a:latin typeface="+mn-lt"/>
              <a:ea typeface="+mn-ea"/>
              <a:cs typeface="+mn-ea"/>
              <a:sym typeface="+mn-lt"/>
            </a:endParaRPr>
          </a:p>
          <a:p>
            <a:pPr>
              <a:lnSpc>
                <a:spcPct val="110000"/>
              </a:lnSpc>
            </a:pPr>
            <a:r>
              <a:rPr lang="zh-CN" altLang="en-US" dirty="0">
                <a:solidFill>
                  <a:schemeClr val="bg2">
                    <a:lumMod val="25000"/>
                  </a:schemeClr>
                </a:solidFill>
                <a:latin typeface="+mn-lt"/>
                <a:ea typeface="+mn-ea"/>
                <a:cs typeface="+mn-ea"/>
                <a:sym typeface="+mn-lt"/>
              </a:rPr>
              <a:t>（</a:t>
            </a:r>
            <a:r>
              <a:rPr lang="en-US" altLang="zh-CN" dirty="0">
                <a:solidFill>
                  <a:schemeClr val="bg2">
                    <a:lumMod val="25000"/>
                  </a:schemeClr>
                </a:solidFill>
                <a:latin typeface="+mn-lt"/>
                <a:ea typeface="+mn-ea"/>
                <a:cs typeface="+mn-ea"/>
                <a:sym typeface="+mn-lt"/>
              </a:rPr>
              <a:t>4</a:t>
            </a:r>
            <a:r>
              <a:rPr lang="zh-CN" altLang="en-US" dirty="0">
                <a:solidFill>
                  <a:schemeClr val="bg2">
                    <a:lumMod val="25000"/>
                  </a:schemeClr>
                </a:solidFill>
                <a:latin typeface="+mn-lt"/>
                <a:ea typeface="+mn-ea"/>
                <a:cs typeface="+mn-ea"/>
                <a:sym typeface="+mn-lt"/>
              </a:rPr>
              <a:t>）曾获得国家公派留学资格，未经国家留学基金委批准擅自放弃且时间在</a:t>
            </a:r>
            <a:r>
              <a:rPr lang="en-US" altLang="zh-CN" dirty="0">
                <a:solidFill>
                  <a:schemeClr val="bg2">
                    <a:lumMod val="25000"/>
                  </a:schemeClr>
                </a:solidFill>
                <a:latin typeface="+mn-lt"/>
                <a:ea typeface="+mn-ea"/>
                <a:cs typeface="+mn-ea"/>
                <a:sym typeface="+mn-lt"/>
              </a:rPr>
              <a:t>5</a:t>
            </a:r>
            <a:r>
              <a:rPr lang="zh-CN" altLang="en-US" dirty="0">
                <a:solidFill>
                  <a:schemeClr val="bg2">
                    <a:lumMod val="25000"/>
                  </a:schemeClr>
                </a:solidFill>
                <a:latin typeface="+mn-lt"/>
                <a:ea typeface="+mn-ea"/>
                <a:cs typeface="+mn-ea"/>
                <a:sym typeface="+mn-lt"/>
              </a:rPr>
              <a:t>年以内，或经国家留学基金委批准放弃且时间在</a:t>
            </a:r>
            <a:r>
              <a:rPr lang="en-US" altLang="zh-CN" dirty="0">
                <a:solidFill>
                  <a:schemeClr val="bg2">
                    <a:lumMod val="25000"/>
                  </a:schemeClr>
                </a:solidFill>
                <a:latin typeface="+mn-lt"/>
                <a:ea typeface="+mn-ea"/>
                <a:cs typeface="+mn-ea"/>
                <a:sym typeface="+mn-lt"/>
              </a:rPr>
              <a:t>2</a:t>
            </a:r>
            <a:r>
              <a:rPr lang="zh-CN" altLang="en-US" dirty="0">
                <a:solidFill>
                  <a:schemeClr val="bg2">
                    <a:lumMod val="25000"/>
                  </a:schemeClr>
                </a:solidFill>
                <a:latin typeface="+mn-lt"/>
                <a:ea typeface="+mn-ea"/>
                <a:cs typeface="+mn-ea"/>
                <a:sym typeface="+mn-lt"/>
              </a:rPr>
              <a:t>年以内（因疫情原因申请放弃公派留学资格或有效期内未能派出的除外）。</a:t>
            </a:r>
            <a:endParaRPr lang="zh-CN" altLang="en-US" dirty="0">
              <a:solidFill>
                <a:schemeClr val="bg2">
                  <a:lumMod val="25000"/>
                </a:schemeClr>
              </a:solidFill>
              <a:latin typeface="+mn-lt"/>
              <a:ea typeface="+mn-ea"/>
              <a:cs typeface="+mn-ea"/>
              <a:sym typeface="+mn-lt"/>
            </a:endParaRPr>
          </a:p>
          <a:p>
            <a:pPr>
              <a:lnSpc>
                <a:spcPct val="110000"/>
              </a:lnSpc>
            </a:pPr>
            <a:r>
              <a:rPr lang="zh-CN" altLang="en-US" dirty="0">
                <a:solidFill>
                  <a:schemeClr val="bg2">
                    <a:lumMod val="25000"/>
                  </a:schemeClr>
                </a:solidFill>
                <a:latin typeface="+mn-lt"/>
                <a:ea typeface="+mn-ea"/>
                <a:cs typeface="+mn-ea"/>
                <a:sym typeface="+mn-lt"/>
              </a:rPr>
              <a:t>（</a:t>
            </a:r>
            <a:r>
              <a:rPr lang="en-US" altLang="zh-CN" dirty="0">
                <a:solidFill>
                  <a:schemeClr val="bg2">
                    <a:lumMod val="25000"/>
                  </a:schemeClr>
                </a:solidFill>
                <a:latin typeface="+mn-lt"/>
                <a:ea typeface="+mn-ea"/>
                <a:cs typeface="+mn-ea"/>
                <a:sym typeface="+mn-lt"/>
              </a:rPr>
              <a:t>5</a:t>
            </a:r>
            <a:r>
              <a:rPr lang="zh-CN" altLang="en-US" dirty="0">
                <a:solidFill>
                  <a:schemeClr val="bg2">
                    <a:lumMod val="25000"/>
                  </a:schemeClr>
                </a:solidFill>
                <a:latin typeface="+mn-lt"/>
                <a:ea typeface="+mn-ea"/>
                <a:cs typeface="+mn-ea"/>
                <a:sym typeface="+mn-lt"/>
              </a:rPr>
              <a:t>）曾享受国家留学基金资助出国留学、回国后服务尚不满</a:t>
            </a:r>
            <a:r>
              <a:rPr lang="en-US" altLang="zh-CN" dirty="0">
                <a:solidFill>
                  <a:schemeClr val="bg2">
                    <a:lumMod val="25000"/>
                  </a:schemeClr>
                </a:solidFill>
                <a:latin typeface="+mn-lt"/>
                <a:ea typeface="+mn-ea"/>
                <a:cs typeface="+mn-ea"/>
                <a:sym typeface="+mn-lt"/>
              </a:rPr>
              <a:t>2</a:t>
            </a:r>
            <a:r>
              <a:rPr lang="zh-CN" altLang="en-US" dirty="0">
                <a:solidFill>
                  <a:schemeClr val="bg2">
                    <a:lumMod val="25000"/>
                  </a:schemeClr>
                </a:solidFill>
                <a:latin typeface="+mn-lt"/>
                <a:ea typeface="+mn-ea"/>
                <a:cs typeface="+mn-ea"/>
                <a:sym typeface="+mn-lt"/>
              </a:rPr>
              <a:t>年。项目有特殊规定的，按相关规定执行。</a:t>
            </a:r>
            <a:endParaRPr lang="zh-CN" altLang="en-US" dirty="0">
              <a:solidFill>
                <a:schemeClr val="bg2">
                  <a:lumMod val="25000"/>
                </a:schemeClr>
              </a:solidFill>
              <a:latin typeface="+mn-lt"/>
              <a:ea typeface="+mn-ea"/>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screen"/>
          <a:srcRect/>
          <a:stretch>
            <a:fillRect/>
          </a:stretch>
        </p:blipFill>
        <p:spPr>
          <a:xfrm>
            <a:off x="7054439" y="50328"/>
            <a:ext cx="6140680" cy="6858000"/>
          </a:xfrm>
          <a:prstGeom prst="parallelogram">
            <a:avLst>
              <a:gd name="adj" fmla="val 53039"/>
            </a:avLst>
          </a:prstGeom>
        </p:spPr>
      </p:pic>
      <p:sp>
        <p:nvSpPr>
          <p:cNvPr id="38" name="任意多边形: 形状 37"/>
          <p:cNvSpPr/>
          <p:nvPr/>
        </p:nvSpPr>
        <p:spPr>
          <a:xfrm flipH="1">
            <a:off x="10285416" y="4514756"/>
            <a:ext cx="2347859" cy="2336800"/>
          </a:xfrm>
          <a:custGeom>
            <a:avLst/>
            <a:gdLst>
              <a:gd name="connsiteX0" fmla="*/ 1494440 w 2574608"/>
              <a:gd name="connsiteY0" fmla="*/ 0 h 2896510"/>
              <a:gd name="connsiteX1" fmla="*/ 0 w 2574608"/>
              <a:gd name="connsiteY1" fmla="*/ 2896510 h 2896510"/>
              <a:gd name="connsiteX2" fmla="*/ 2574608 w 2574608"/>
              <a:gd name="connsiteY2" fmla="*/ 2896510 h 2896510"/>
              <a:gd name="connsiteX3" fmla="*/ 1369060 w 2574608"/>
              <a:gd name="connsiteY3" fmla="*/ 243012 h 2896510"/>
              <a:gd name="connsiteX0-1" fmla="*/ 1494440 w 2574608"/>
              <a:gd name="connsiteY0-2" fmla="*/ 0 h 2896510"/>
              <a:gd name="connsiteX1-3" fmla="*/ 0 w 2574608"/>
              <a:gd name="connsiteY1-4" fmla="*/ 2896510 h 2896510"/>
              <a:gd name="connsiteX2-5" fmla="*/ 2574608 w 2574608"/>
              <a:gd name="connsiteY2-6" fmla="*/ 2896510 h 2896510"/>
              <a:gd name="connsiteX3-7" fmla="*/ 1324610 w 2574608"/>
              <a:gd name="connsiteY3-8" fmla="*/ 334029 h 2896510"/>
              <a:gd name="connsiteX4" fmla="*/ 1494440 w 2574608"/>
              <a:gd name="connsiteY4" fmla="*/ 0 h 2896510"/>
              <a:gd name="connsiteX0-9" fmla="*/ 1350513 w 2600511"/>
              <a:gd name="connsiteY0-10" fmla="*/ 0 h 2562481"/>
              <a:gd name="connsiteX1-11" fmla="*/ 25903 w 2600511"/>
              <a:gd name="connsiteY1-12" fmla="*/ 2562481 h 2562481"/>
              <a:gd name="connsiteX2-13" fmla="*/ 2600511 w 2600511"/>
              <a:gd name="connsiteY2-14" fmla="*/ 2562481 h 2562481"/>
              <a:gd name="connsiteX3-15" fmla="*/ 1350513 w 2600511"/>
              <a:gd name="connsiteY3-16" fmla="*/ 0 h 2562481"/>
              <a:gd name="connsiteX0-17" fmla="*/ 1347738 w 2597736"/>
              <a:gd name="connsiteY0-18" fmla="*/ 0 h 2562481"/>
              <a:gd name="connsiteX1-19" fmla="*/ 23128 w 2597736"/>
              <a:gd name="connsiteY1-20" fmla="*/ 2562481 h 2562481"/>
              <a:gd name="connsiteX2-21" fmla="*/ 2597736 w 2597736"/>
              <a:gd name="connsiteY2-22" fmla="*/ 2562481 h 2562481"/>
              <a:gd name="connsiteX3-23" fmla="*/ 1347738 w 2597736"/>
              <a:gd name="connsiteY3-24" fmla="*/ 0 h 2562481"/>
              <a:gd name="connsiteX0-25" fmla="*/ 1324610 w 2574608"/>
              <a:gd name="connsiteY0-26" fmla="*/ 0 h 2562481"/>
              <a:gd name="connsiteX1-27" fmla="*/ 0 w 2574608"/>
              <a:gd name="connsiteY1-28" fmla="*/ 2562481 h 2562481"/>
              <a:gd name="connsiteX2-29" fmla="*/ 2574608 w 2574608"/>
              <a:gd name="connsiteY2-30" fmla="*/ 2562481 h 2562481"/>
              <a:gd name="connsiteX3-31" fmla="*/ 1324610 w 2574608"/>
              <a:gd name="connsiteY3-32" fmla="*/ 0 h 2562481"/>
              <a:gd name="connsiteX0-33" fmla="*/ 1324610 w 2574608"/>
              <a:gd name="connsiteY0-34" fmla="*/ 0 h 2562481"/>
              <a:gd name="connsiteX1-35" fmla="*/ 0 w 2574608"/>
              <a:gd name="connsiteY1-36" fmla="*/ 2562481 h 2562481"/>
              <a:gd name="connsiteX2-37" fmla="*/ 2574608 w 2574608"/>
              <a:gd name="connsiteY2-38" fmla="*/ 2562481 h 2562481"/>
              <a:gd name="connsiteX3-39" fmla="*/ 1324610 w 2574608"/>
              <a:gd name="connsiteY3-40" fmla="*/ 0 h 2562481"/>
            </a:gdLst>
            <a:ahLst/>
            <a:cxnLst>
              <a:cxn ang="0">
                <a:pos x="connsiteX0-1" y="connsiteY0-2"/>
              </a:cxn>
              <a:cxn ang="0">
                <a:pos x="connsiteX1-3" y="connsiteY1-4"/>
              </a:cxn>
              <a:cxn ang="0">
                <a:pos x="connsiteX2-5" y="connsiteY2-6"/>
              </a:cxn>
              <a:cxn ang="0">
                <a:pos x="connsiteX3-7" y="connsiteY3-8"/>
              </a:cxn>
            </a:cxnLst>
            <a:rect l="l" t="t" r="r" b="b"/>
            <a:pathLst>
              <a:path w="2574608" h="2562481">
                <a:moveTo>
                  <a:pt x="1324610" y="0"/>
                </a:moveTo>
                <a:cubicBezTo>
                  <a:pt x="1087067" y="448733"/>
                  <a:pt x="219234" y="2122701"/>
                  <a:pt x="0" y="2562481"/>
                </a:cubicBezTo>
                <a:lnTo>
                  <a:pt x="2574608" y="2562481"/>
                </a:lnTo>
                <a:lnTo>
                  <a:pt x="1324610"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39" name="任意多边形: 形状 38"/>
          <p:cNvSpPr/>
          <p:nvPr/>
        </p:nvSpPr>
        <p:spPr>
          <a:xfrm flipH="1">
            <a:off x="6354217" y="4105162"/>
            <a:ext cx="2961700" cy="5555042"/>
          </a:xfrm>
          <a:custGeom>
            <a:avLst/>
            <a:gdLst>
              <a:gd name="connsiteX0" fmla="*/ 2048673 w 3593458"/>
              <a:gd name="connsiteY0" fmla="*/ 0 h 6196996"/>
              <a:gd name="connsiteX1" fmla="*/ 0 w 3593458"/>
              <a:gd name="connsiteY1" fmla="*/ 3543498 h 6196996"/>
              <a:gd name="connsiteX2" fmla="*/ 1350896 w 3593458"/>
              <a:gd name="connsiteY2" fmla="*/ 6196996 h 6196996"/>
              <a:gd name="connsiteX3" fmla="*/ 1764971 w 3593458"/>
              <a:gd name="connsiteY3" fmla="*/ 6196996 h 6196996"/>
              <a:gd name="connsiteX4" fmla="*/ 3593458 w 3593458"/>
              <a:gd name="connsiteY4" fmla="*/ 3034345 h 6196996"/>
              <a:gd name="connsiteX0-1" fmla="*/ 2100739 w 3645524"/>
              <a:gd name="connsiteY0-2" fmla="*/ 0 h 6196996"/>
              <a:gd name="connsiteX1-3" fmla="*/ 0 w 3645524"/>
              <a:gd name="connsiteY1-4" fmla="*/ 3624810 h 6196996"/>
              <a:gd name="connsiteX2-5" fmla="*/ 1402962 w 3645524"/>
              <a:gd name="connsiteY2-6" fmla="*/ 6196996 h 6196996"/>
              <a:gd name="connsiteX3-7" fmla="*/ 1817037 w 3645524"/>
              <a:gd name="connsiteY3-8" fmla="*/ 6196996 h 6196996"/>
              <a:gd name="connsiteX4-9" fmla="*/ 3645524 w 3645524"/>
              <a:gd name="connsiteY4-10" fmla="*/ 3034345 h 6196996"/>
              <a:gd name="connsiteX5" fmla="*/ 2100739 w 3645524"/>
              <a:gd name="connsiteY5" fmla="*/ 0 h 6196996"/>
              <a:gd name="connsiteX0-11" fmla="*/ 2043466 w 3645524"/>
              <a:gd name="connsiteY0-12" fmla="*/ 0 h 6097098"/>
              <a:gd name="connsiteX1-13" fmla="*/ 0 w 3645524"/>
              <a:gd name="connsiteY1-14" fmla="*/ 3524912 h 6097098"/>
              <a:gd name="connsiteX2-15" fmla="*/ 1402962 w 3645524"/>
              <a:gd name="connsiteY2-16" fmla="*/ 6097098 h 6097098"/>
              <a:gd name="connsiteX3-17" fmla="*/ 1817037 w 3645524"/>
              <a:gd name="connsiteY3-18" fmla="*/ 6097098 h 6097098"/>
              <a:gd name="connsiteX4-19" fmla="*/ 3645524 w 3645524"/>
              <a:gd name="connsiteY4-20" fmla="*/ 2934447 h 6097098"/>
              <a:gd name="connsiteX5-21" fmla="*/ 2043466 w 3645524"/>
              <a:gd name="connsiteY5-22" fmla="*/ 0 h 609709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3645524" h="6097098">
                <a:moveTo>
                  <a:pt x="2043466" y="0"/>
                </a:moveTo>
                <a:lnTo>
                  <a:pt x="0" y="3524912"/>
                </a:lnTo>
                <a:lnTo>
                  <a:pt x="1402962" y="6097098"/>
                </a:lnTo>
                <a:lnTo>
                  <a:pt x="1817037" y="6097098"/>
                </a:lnTo>
                <a:lnTo>
                  <a:pt x="3645524" y="2934447"/>
                </a:lnTo>
                <a:lnTo>
                  <a:pt x="2043466"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3" name="任意多边形: 形状 42"/>
          <p:cNvSpPr/>
          <p:nvPr/>
        </p:nvSpPr>
        <p:spPr>
          <a:xfrm flipH="1">
            <a:off x="6634011" y="0"/>
            <a:ext cx="3075901" cy="3404021"/>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44" name="任意多边形: 形状 43"/>
          <p:cNvSpPr/>
          <p:nvPr/>
        </p:nvSpPr>
        <p:spPr>
          <a:xfrm flipV="1">
            <a:off x="-1171163" y="3972465"/>
            <a:ext cx="2629697" cy="2910218"/>
          </a:xfrm>
          <a:custGeom>
            <a:avLst/>
            <a:gdLst>
              <a:gd name="connsiteX0" fmla="*/ 3285172 w 3285172"/>
              <a:gd name="connsiteY0" fmla="*/ 0 h 3695349"/>
              <a:gd name="connsiteX1" fmla="*/ 341042 w 3285172"/>
              <a:gd name="connsiteY1" fmla="*/ 0 h 3695349"/>
              <a:gd name="connsiteX2" fmla="*/ 0 w 3285172"/>
              <a:gd name="connsiteY2" fmla="*/ 661005 h 3695349"/>
              <a:gd name="connsiteX3" fmla="*/ 1378576 w 3285172"/>
              <a:gd name="connsiteY3" fmla="*/ 3695349 h 3695349"/>
              <a:gd name="connsiteX0-1" fmla="*/ 3339147 w 3339147"/>
              <a:gd name="connsiteY0-2" fmla="*/ 0 h 3695349"/>
              <a:gd name="connsiteX1-3" fmla="*/ 395017 w 3339147"/>
              <a:gd name="connsiteY1-4" fmla="*/ 0 h 3695349"/>
              <a:gd name="connsiteX2-5" fmla="*/ 0 w 3339147"/>
              <a:gd name="connsiteY2-6" fmla="*/ 759430 h 3695349"/>
              <a:gd name="connsiteX3-7" fmla="*/ 1432551 w 3339147"/>
              <a:gd name="connsiteY3-8" fmla="*/ 3695349 h 3695349"/>
              <a:gd name="connsiteX4" fmla="*/ 3339147 w 3339147"/>
              <a:gd name="connsiteY4" fmla="*/ 0 h 3695349"/>
            </a:gdLst>
            <a:ahLst/>
            <a:cxnLst>
              <a:cxn ang="0">
                <a:pos x="connsiteX0-1" y="connsiteY0-2"/>
              </a:cxn>
              <a:cxn ang="0">
                <a:pos x="connsiteX1-3" y="connsiteY1-4"/>
              </a:cxn>
              <a:cxn ang="0">
                <a:pos x="connsiteX2-5" y="connsiteY2-6"/>
              </a:cxn>
              <a:cxn ang="0">
                <a:pos x="connsiteX3-7" y="connsiteY3-8"/>
              </a:cxn>
              <a:cxn ang="0">
                <a:pos x="connsiteX4" y="connsiteY4"/>
              </a:cxn>
            </a:cxnLst>
            <a:rect l="l" t="t" r="r" b="b"/>
            <a:pathLst>
              <a:path w="3339147" h="3695349">
                <a:moveTo>
                  <a:pt x="3339147" y="0"/>
                </a:moveTo>
                <a:lnTo>
                  <a:pt x="395017" y="0"/>
                </a:lnTo>
                <a:lnTo>
                  <a:pt x="0" y="759430"/>
                </a:lnTo>
                <a:lnTo>
                  <a:pt x="1432551" y="3695349"/>
                </a:lnTo>
                <a:lnTo>
                  <a:pt x="3339147" y="0"/>
                </a:lnTo>
                <a:close/>
              </a:path>
            </a:pathLst>
          </a:custGeom>
          <a:solidFill>
            <a:srgbClr val="0A2A6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cs typeface="+mn-ea"/>
              <a:sym typeface="+mn-lt"/>
            </a:endParaRPr>
          </a:p>
        </p:txBody>
      </p:sp>
      <p:sp>
        <p:nvSpPr>
          <p:cNvPr id="17" name="文本框 16"/>
          <p:cNvSpPr txBox="1"/>
          <p:nvPr/>
        </p:nvSpPr>
        <p:spPr>
          <a:xfrm>
            <a:off x="1752988" y="3245361"/>
            <a:ext cx="6070893" cy="830997"/>
          </a:xfrm>
          <a:prstGeom prst="rect">
            <a:avLst/>
          </a:prstGeom>
          <a:noFill/>
        </p:spPr>
        <p:txBody>
          <a:bodyPr wrap="none" rtlCol="0">
            <a:spAutoFit/>
            <a:scene3d>
              <a:camera prst="orthographicFront"/>
              <a:lightRig rig="threePt" dir="t"/>
            </a:scene3d>
            <a:sp3d contourW="12700"/>
          </a:bodyPr>
          <a:lstStyle/>
          <a:p>
            <a:r>
              <a:rPr lang="zh-CN" altLang="en-US" sz="4600" b="1" i="1" spc="300" dirty="0">
                <a:solidFill>
                  <a:srgbClr val="0A2A6C"/>
                </a:solidFill>
                <a:cs typeface="+mn-ea"/>
                <a:sym typeface="+mn-lt"/>
              </a:rPr>
              <a:t>选派单位及派出名额</a:t>
            </a:r>
            <a:endParaRPr lang="zh-CN" altLang="en-US" sz="4600" b="1" i="1" spc="300" dirty="0">
              <a:solidFill>
                <a:srgbClr val="0A2A6C"/>
              </a:solidFill>
              <a:cs typeface="+mn-ea"/>
              <a:sym typeface="+mn-lt"/>
            </a:endParaRPr>
          </a:p>
        </p:txBody>
      </p:sp>
      <p:sp>
        <p:nvSpPr>
          <p:cNvPr id="22" name="任意多边形: 形状 21"/>
          <p:cNvSpPr/>
          <p:nvPr/>
        </p:nvSpPr>
        <p:spPr>
          <a:xfrm rot="16200000" flipV="1">
            <a:off x="2784883" y="1130861"/>
            <a:ext cx="727842" cy="2907668"/>
          </a:xfrm>
          <a:custGeom>
            <a:avLst/>
            <a:gdLst>
              <a:gd name="connsiteX0" fmla="*/ 1215429 w 1215429"/>
              <a:gd name="connsiteY0" fmla="*/ 607723 h 6130926"/>
              <a:gd name="connsiteX1" fmla="*/ 1215429 w 1215429"/>
              <a:gd name="connsiteY1" fmla="*/ 1506022 h 6130926"/>
              <a:gd name="connsiteX2" fmla="*/ 1215429 w 1215429"/>
              <a:gd name="connsiteY2" fmla="*/ 2535583 h 6130926"/>
              <a:gd name="connsiteX3" fmla="*/ 1215429 w 1215429"/>
              <a:gd name="connsiteY3" fmla="*/ 2535586 h 6130926"/>
              <a:gd name="connsiteX4" fmla="*/ 1215429 w 1215429"/>
              <a:gd name="connsiteY4" fmla="*/ 3304763 h 6130926"/>
              <a:gd name="connsiteX5" fmla="*/ 1215429 w 1215429"/>
              <a:gd name="connsiteY5" fmla="*/ 3433882 h 6130926"/>
              <a:gd name="connsiteX6" fmla="*/ 1215429 w 1215429"/>
              <a:gd name="connsiteY6" fmla="*/ 3433885 h 6130926"/>
              <a:gd name="connsiteX7" fmla="*/ 1215429 w 1215429"/>
              <a:gd name="connsiteY7" fmla="*/ 4203062 h 6130926"/>
              <a:gd name="connsiteX8" fmla="*/ 1215429 w 1215429"/>
              <a:gd name="connsiteY8" fmla="*/ 4569220 h 6130926"/>
              <a:gd name="connsiteX9" fmla="*/ 1215429 w 1215429"/>
              <a:gd name="connsiteY9" fmla="*/ 5467519 h 6130926"/>
              <a:gd name="connsiteX10" fmla="*/ 1168541 w 1215429"/>
              <a:gd name="connsiteY10" fmla="*/ 5420629 h 6130926"/>
              <a:gd name="connsiteX11" fmla="*/ 1168136 w 1215429"/>
              <a:gd name="connsiteY11" fmla="*/ 5420225 h 6130926"/>
              <a:gd name="connsiteX12" fmla="*/ 607715 w 1215429"/>
              <a:gd name="connsiteY12" fmla="*/ 4859796 h 6130926"/>
              <a:gd name="connsiteX13" fmla="*/ 47294 w 1215429"/>
              <a:gd name="connsiteY13" fmla="*/ 5420225 h 6130926"/>
              <a:gd name="connsiteX14" fmla="*/ 45688 w 1215429"/>
              <a:gd name="connsiteY14" fmla="*/ 5421829 h 6130926"/>
              <a:gd name="connsiteX15" fmla="*/ 1 w 1215429"/>
              <a:gd name="connsiteY15" fmla="*/ 5467519 h 6130926"/>
              <a:gd name="connsiteX16" fmla="*/ 1 w 1215429"/>
              <a:gd name="connsiteY16" fmla="*/ 6130925 h 6130926"/>
              <a:gd name="connsiteX17" fmla="*/ 0 w 1215429"/>
              <a:gd name="connsiteY17" fmla="*/ 6130926 h 6130926"/>
              <a:gd name="connsiteX18" fmla="*/ 0 w 1215429"/>
              <a:gd name="connsiteY18" fmla="*/ 5232627 h 6130926"/>
              <a:gd name="connsiteX19" fmla="*/ 0 w 1215429"/>
              <a:gd name="connsiteY19" fmla="*/ 5232627 h 6130926"/>
              <a:gd name="connsiteX20" fmla="*/ 0 w 1215429"/>
              <a:gd name="connsiteY20" fmla="*/ 4203062 h 6130926"/>
              <a:gd name="connsiteX21" fmla="*/ 0 w 1215429"/>
              <a:gd name="connsiteY21" fmla="*/ 4203063 h 6130926"/>
              <a:gd name="connsiteX22" fmla="*/ 0 w 1215429"/>
              <a:gd name="connsiteY22" fmla="*/ 3304764 h 6130926"/>
              <a:gd name="connsiteX23" fmla="*/ 0 w 1215429"/>
              <a:gd name="connsiteY23" fmla="*/ 3304764 h 6130926"/>
              <a:gd name="connsiteX24" fmla="*/ 1 w 1215429"/>
              <a:gd name="connsiteY24" fmla="*/ 607723 h 6130926"/>
              <a:gd name="connsiteX25" fmla="*/ 45688 w 1215429"/>
              <a:gd name="connsiteY25" fmla="*/ 562032 h 6130926"/>
              <a:gd name="connsiteX26" fmla="*/ 47294 w 1215429"/>
              <a:gd name="connsiteY26" fmla="*/ 560428 h 6130926"/>
              <a:gd name="connsiteX27" fmla="*/ 607716 w 1215429"/>
              <a:gd name="connsiteY27" fmla="*/ 0 h 6130926"/>
              <a:gd name="connsiteX28" fmla="*/ 1168137 w 1215429"/>
              <a:gd name="connsiteY28" fmla="*/ 560428 h 6130926"/>
              <a:gd name="connsiteX29" fmla="*/ 1168542 w 1215429"/>
              <a:gd name="connsiteY29" fmla="*/ 560833 h 6130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215429" h="6130926">
                <a:moveTo>
                  <a:pt x="1215429" y="607723"/>
                </a:moveTo>
                <a:lnTo>
                  <a:pt x="1215429" y="1506022"/>
                </a:lnTo>
                <a:lnTo>
                  <a:pt x="1215429" y="2535583"/>
                </a:lnTo>
                <a:lnTo>
                  <a:pt x="1215429" y="2535586"/>
                </a:lnTo>
                <a:lnTo>
                  <a:pt x="1215429" y="3304763"/>
                </a:lnTo>
                <a:lnTo>
                  <a:pt x="1215429" y="3433882"/>
                </a:lnTo>
                <a:lnTo>
                  <a:pt x="1215429" y="3433885"/>
                </a:lnTo>
                <a:lnTo>
                  <a:pt x="1215429" y="4203062"/>
                </a:lnTo>
                <a:lnTo>
                  <a:pt x="1215429" y="4569220"/>
                </a:lnTo>
                <a:lnTo>
                  <a:pt x="1215429" y="5467519"/>
                </a:lnTo>
                <a:lnTo>
                  <a:pt x="1168541" y="5420629"/>
                </a:lnTo>
                <a:lnTo>
                  <a:pt x="1168136" y="5420225"/>
                </a:lnTo>
                <a:lnTo>
                  <a:pt x="607715" y="4859796"/>
                </a:lnTo>
                <a:lnTo>
                  <a:pt x="47294" y="5420225"/>
                </a:lnTo>
                <a:lnTo>
                  <a:pt x="45688" y="5421829"/>
                </a:lnTo>
                <a:lnTo>
                  <a:pt x="1" y="5467519"/>
                </a:lnTo>
                <a:lnTo>
                  <a:pt x="1" y="6130925"/>
                </a:lnTo>
                <a:lnTo>
                  <a:pt x="0" y="6130926"/>
                </a:lnTo>
                <a:lnTo>
                  <a:pt x="0" y="5232627"/>
                </a:lnTo>
                <a:lnTo>
                  <a:pt x="0" y="5232627"/>
                </a:lnTo>
                <a:lnTo>
                  <a:pt x="0" y="4203062"/>
                </a:lnTo>
                <a:lnTo>
                  <a:pt x="0" y="4203063"/>
                </a:lnTo>
                <a:lnTo>
                  <a:pt x="0" y="3304764"/>
                </a:lnTo>
                <a:lnTo>
                  <a:pt x="0" y="3304764"/>
                </a:lnTo>
                <a:cubicBezTo>
                  <a:pt x="0" y="2405750"/>
                  <a:pt x="1" y="1506736"/>
                  <a:pt x="1" y="607723"/>
                </a:cubicBezTo>
                <a:lnTo>
                  <a:pt x="45688" y="562032"/>
                </a:lnTo>
                <a:lnTo>
                  <a:pt x="47294" y="560428"/>
                </a:lnTo>
                <a:lnTo>
                  <a:pt x="607716" y="0"/>
                </a:lnTo>
                <a:lnTo>
                  <a:pt x="1168137" y="560428"/>
                </a:lnTo>
                <a:lnTo>
                  <a:pt x="1168542" y="560833"/>
                </a:lnTo>
                <a:close/>
              </a:path>
            </a:pathLst>
          </a:custGeom>
          <a:solidFill>
            <a:srgbClr val="0A2A6C"/>
          </a:solidFill>
          <a:ln>
            <a:noFill/>
          </a:ln>
          <a:effectLst>
            <a:outerShdw blurRad="50800" dist="165100" dir="8100000" algn="tr" rotWithShape="0">
              <a:schemeClr val="bg1">
                <a:lumMod val="50000"/>
                <a:alpha val="63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noAutofit/>
          </a:bodyPr>
          <a:lstStyle/>
          <a:p>
            <a:pPr algn="ctr"/>
            <a:r>
              <a:rPr lang="en-US" altLang="zh-CN" sz="3200" dirty="0">
                <a:solidFill>
                  <a:schemeClr val="bg1"/>
                </a:solidFill>
                <a:cs typeface="+mn-ea"/>
                <a:sym typeface="+mn-lt"/>
              </a:rPr>
              <a:t>   Part 02</a:t>
            </a:r>
            <a:endParaRPr lang="en-US" altLang="zh-CN" sz="3200" dirty="0">
              <a:solidFill>
                <a:schemeClr val="bg1"/>
              </a:solidFill>
              <a:cs typeface="+mn-ea"/>
              <a:sym typeface="+mn-lt"/>
            </a:endParaRPr>
          </a:p>
        </p:txBody>
      </p:sp>
      <p:grpSp>
        <p:nvGrpSpPr>
          <p:cNvPr id="4" name="组合 3"/>
          <p:cNvGrpSpPr/>
          <p:nvPr/>
        </p:nvGrpSpPr>
        <p:grpSpPr>
          <a:xfrm>
            <a:off x="337551" y="218113"/>
            <a:ext cx="1870914" cy="962028"/>
            <a:chOff x="337551" y="218113"/>
            <a:chExt cx="1870914" cy="962028"/>
          </a:xfrm>
        </p:grpSpPr>
        <p:pic>
          <p:nvPicPr>
            <p:cNvPr id="5"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171" r="14960"/>
            <a:stretch>
              <a:fillRect/>
            </a:stretch>
          </p:blipFill>
          <p:spPr bwMode="auto">
            <a:xfrm>
              <a:off x="337551" y="218113"/>
              <a:ext cx="935457" cy="962028"/>
            </a:xfrm>
            <a:prstGeom prst="rect">
              <a:avLst/>
            </a:prstGeom>
            <a:noFill/>
            <a:extLst>
              <a:ext uri="{909E8E84-426E-40DD-AFC4-6F175D3DCCD1}">
                <a14:hiddenFill xmlns:a14="http://schemas.microsoft.com/office/drawing/2010/main">
                  <a:solidFill>
                    <a:srgbClr val="FFFFFF"/>
                  </a:solidFill>
                </a14:hiddenFill>
              </a:ext>
            </a:extLst>
          </p:spPr>
        </p:pic>
        <p:pic>
          <p:nvPicPr>
            <p:cNvPr id="6" name="图片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3008" y="260630"/>
              <a:ext cx="935457" cy="919511"/>
            </a:xfrm>
            <a:prstGeom prst="rect">
              <a:avLst/>
            </a:prstGeom>
          </p:spPr>
        </p:pic>
      </p:grpSp>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grpId="0" nodeType="with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1000" fill="hold"/>
                                        <p:tgtEl>
                                          <p:spTgt spid="44"/>
                                        </p:tgtEl>
                                        <p:attrNameLst>
                                          <p:attrName>ppt_x</p:attrName>
                                        </p:attrNameLst>
                                      </p:cBhvr>
                                      <p:tavLst>
                                        <p:tav tm="0">
                                          <p:val>
                                            <p:strVal val="0-#ppt_w/2"/>
                                          </p:val>
                                        </p:tav>
                                        <p:tav tm="100000">
                                          <p:val>
                                            <p:strVal val="#ppt_x"/>
                                          </p:val>
                                        </p:tav>
                                      </p:tavLst>
                                    </p:anim>
                                    <p:anim calcmode="lin" valueType="num">
                                      <p:cBhvr additive="base">
                                        <p:cTn id="8" dur="1000" fill="hold"/>
                                        <p:tgtEl>
                                          <p:spTgt spid="44"/>
                                        </p:tgtEl>
                                        <p:attrNameLst>
                                          <p:attrName>ppt_y</p:attrName>
                                        </p:attrNameLst>
                                      </p:cBhvr>
                                      <p:tavLst>
                                        <p:tav tm="0">
                                          <p:val>
                                            <p:strVal val="1+#ppt_h/2"/>
                                          </p:val>
                                        </p:tav>
                                        <p:tav tm="100000">
                                          <p:val>
                                            <p:strVal val="#ppt_y"/>
                                          </p:val>
                                        </p:tav>
                                      </p:tavLst>
                                    </p:anim>
                                  </p:childTnLst>
                                </p:cTn>
                              </p:par>
                              <p:par>
                                <p:cTn id="9" presetID="2" presetClass="entr" presetSubtype="1" decel="100000" fill="hold" grpId="0" nodeType="withEffect">
                                  <p:stCondLst>
                                    <p:cond delay="75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1000" fill="hold"/>
                                        <p:tgtEl>
                                          <p:spTgt spid="43"/>
                                        </p:tgtEl>
                                        <p:attrNameLst>
                                          <p:attrName>ppt_x</p:attrName>
                                        </p:attrNameLst>
                                      </p:cBhvr>
                                      <p:tavLst>
                                        <p:tav tm="0">
                                          <p:val>
                                            <p:strVal val="#ppt_x"/>
                                          </p:val>
                                        </p:tav>
                                        <p:tav tm="100000">
                                          <p:val>
                                            <p:strVal val="#ppt_x"/>
                                          </p:val>
                                        </p:tav>
                                      </p:tavLst>
                                    </p:anim>
                                    <p:anim calcmode="lin" valueType="num">
                                      <p:cBhvr additive="base">
                                        <p:cTn id="12" dur="1000" fill="hold"/>
                                        <p:tgtEl>
                                          <p:spTgt spid="43"/>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wipe(down)">
                                      <p:cBhvr>
                                        <p:cTn id="17" dur="500"/>
                                        <p:tgtEl>
                                          <p:spTgt spid="39"/>
                                        </p:tgtEl>
                                      </p:cBhvr>
                                    </p:animEffect>
                                  </p:childTnLst>
                                </p:cTn>
                              </p:par>
                              <p:par>
                                <p:cTn id="18" presetID="2" presetClass="entr" presetSubtype="6" decel="100000" fill="hold" grpId="0" nodeType="withEffect">
                                  <p:stCondLst>
                                    <p:cond delay="0"/>
                                  </p:stCondLst>
                                  <p:childTnLst>
                                    <p:set>
                                      <p:cBhvr>
                                        <p:cTn id="19" dur="1" fill="hold">
                                          <p:stCondLst>
                                            <p:cond delay="0"/>
                                          </p:stCondLst>
                                        </p:cTn>
                                        <p:tgtEl>
                                          <p:spTgt spid="38"/>
                                        </p:tgtEl>
                                        <p:attrNameLst>
                                          <p:attrName>style.visibility</p:attrName>
                                        </p:attrNameLst>
                                      </p:cBhvr>
                                      <p:to>
                                        <p:strVal val="visible"/>
                                      </p:to>
                                    </p:set>
                                    <p:anim calcmode="lin" valueType="num">
                                      <p:cBhvr additive="base">
                                        <p:cTn id="20" dur="1000" fill="hold"/>
                                        <p:tgtEl>
                                          <p:spTgt spid="38"/>
                                        </p:tgtEl>
                                        <p:attrNameLst>
                                          <p:attrName>ppt_x</p:attrName>
                                        </p:attrNameLst>
                                      </p:cBhvr>
                                      <p:tavLst>
                                        <p:tav tm="0">
                                          <p:val>
                                            <p:strVal val="1+#ppt_w/2"/>
                                          </p:val>
                                        </p:tav>
                                        <p:tav tm="100000">
                                          <p:val>
                                            <p:strVal val="#ppt_x"/>
                                          </p:val>
                                        </p:tav>
                                      </p:tavLst>
                                    </p:anim>
                                    <p:anim calcmode="lin" valueType="num">
                                      <p:cBhvr additive="base">
                                        <p:cTn id="21" dur="10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down)">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500"/>
                                        <p:tgtEl>
                                          <p:spTgt spid="22"/>
                                        </p:tgtEl>
                                      </p:cBhvr>
                                    </p:animEffect>
                                  </p:childTnLst>
                                </p:cTn>
                              </p:par>
                            </p:childTnLst>
                          </p:cTn>
                        </p:par>
                        <p:par>
                          <p:cTn id="32" fill="hold">
                            <p:stCondLst>
                              <p:cond delay="500"/>
                            </p:stCondLst>
                            <p:childTnLst>
                              <p:par>
                                <p:cTn id="33" presetID="42" presetClass="entr" presetSubtype="0" fill="hold" grpId="0" nodeType="after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1000"/>
                                        <p:tgtEl>
                                          <p:spTgt spid="17"/>
                                        </p:tgtEl>
                                      </p:cBhvr>
                                    </p:animEffect>
                                    <p:anim calcmode="lin" valueType="num">
                                      <p:cBhvr>
                                        <p:cTn id="36" dur="1000" fill="hold"/>
                                        <p:tgtEl>
                                          <p:spTgt spid="17"/>
                                        </p:tgtEl>
                                        <p:attrNameLst>
                                          <p:attrName>ppt_x</p:attrName>
                                        </p:attrNameLst>
                                      </p:cBhvr>
                                      <p:tavLst>
                                        <p:tav tm="0">
                                          <p:val>
                                            <p:strVal val="#ppt_x"/>
                                          </p:val>
                                        </p:tav>
                                        <p:tav tm="100000">
                                          <p:val>
                                            <p:strVal val="#ppt_x"/>
                                          </p:val>
                                        </p:tav>
                                      </p:tavLst>
                                    </p:anim>
                                    <p:anim calcmode="lin" valueType="num">
                                      <p:cBhvr>
                                        <p:cTn id="37"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3" grpId="0" animBg="1"/>
      <p:bldP spid="44" grpId="0" animBg="1"/>
      <p:bldP spid="17" grpId="0"/>
      <p:bldP spid="2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326778" y="142243"/>
            <a:ext cx="3390672" cy="430887"/>
          </a:xfrm>
          <a:prstGeom prst="rect">
            <a:avLst/>
          </a:prstGeom>
          <a:noFill/>
        </p:spPr>
        <p:txBody>
          <a:bodyPr wrap="none" rtlCol="0">
            <a:spAutoFit/>
            <a:scene3d>
              <a:camera prst="orthographicFront"/>
              <a:lightRig rig="threePt" dir="t"/>
            </a:scene3d>
            <a:sp3d contourW="12700"/>
          </a:bodyPr>
          <a:lstStyle/>
          <a:p>
            <a:r>
              <a:rPr lang="zh-CN" altLang="en-US" sz="2200" b="1" spc="300" dirty="0">
                <a:solidFill>
                  <a:srgbClr val="0A2A6C"/>
                </a:solidFill>
                <a:cs typeface="+mn-ea"/>
                <a:sym typeface="+mn-lt"/>
              </a:rPr>
              <a:t>选派单位及名额一览表</a:t>
            </a:r>
            <a:endParaRPr lang="zh-CN" altLang="en-US" sz="2200" b="1" spc="300" dirty="0">
              <a:solidFill>
                <a:srgbClr val="0A2A6C"/>
              </a:solidFill>
              <a:cs typeface="+mn-ea"/>
              <a:sym typeface="+mn-lt"/>
            </a:endParaRPr>
          </a:p>
        </p:txBody>
      </p:sp>
      <p:graphicFrame>
        <p:nvGraphicFramePr>
          <p:cNvPr id="2" name="表格 1"/>
          <p:cNvGraphicFramePr/>
          <p:nvPr>
            <p:custDataLst>
              <p:tags r:id="rId1"/>
            </p:custDataLst>
          </p:nvPr>
        </p:nvGraphicFramePr>
        <p:xfrm>
          <a:off x="490220" y="1043305"/>
          <a:ext cx="10784205" cy="5393055"/>
        </p:xfrm>
        <a:graphic>
          <a:graphicData uri="http://schemas.openxmlformats.org/drawingml/2006/table">
            <a:tbl>
              <a:tblPr firstRow="1" bandRow="1">
                <a:tableStyleId>{77D5D866-21FD-475E-8EC7-EAEDDA05492D}</a:tableStyleId>
              </a:tblPr>
              <a:tblGrid>
                <a:gridCol w="2214880"/>
                <a:gridCol w="944245"/>
                <a:gridCol w="1173480"/>
                <a:gridCol w="1816735"/>
                <a:gridCol w="1350645"/>
                <a:gridCol w="1095375"/>
                <a:gridCol w="1351915"/>
                <a:gridCol w="836930"/>
              </a:tblGrid>
              <a:tr h="849630">
                <a:tc>
                  <a:txBody>
                    <a:bodyPr/>
                    <a:p>
                      <a:pPr indent="0" algn="ctr">
                        <a:lnSpc>
                          <a:spcPct val="120000"/>
                        </a:lnSpc>
                        <a:spcBef>
                          <a:spcPts val="0"/>
                        </a:spcBef>
                        <a:spcAft>
                          <a:spcPts val="0"/>
                        </a:spcAft>
                        <a:buNone/>
                      </a:pPr>
                      <a:r>
                        <a:rPr lang="en-US" sz="1400" spc="120">
                          <a:solidFill>
                            <a:schemeClr val="bg1"/>
                          </a:solidFill>
                        </a:rPr>
                        <a:t>留学专业</a:t>
                      </a:r>
                      <a:endParaRPr lang="en-US" sz="1400" spc="120">
                        <a:solidFill>
                          <a:schemeClr val="bg1"/>
                        </a:solidFill>
                      </a:endParaRPr>
                    </a:p>
                  </a:txBody>
                  <a:tcPr marL="25400" marR="25400" marT="6350" marB="6350" vert="horz" anchor="ctr" anchorCtr="0"/>
                </a:tc>
                <a:tc>
                  <a:txBody>
                    <a:bodyPr/>
                    <a:p>
                      <a:pPr indent="0" algn="ctr">
                        <a:lnSpc>
                          <a:spcPct val="120000"/>
                        </a:lnSpc>
                        <a:spcBef>
                          <a:spcPts val="0"/>
                        </a:spcBef>
                        <a:spcAft>
                          <a:spcPts val="0"/>
                        </a:spcAft>
                        <a:buNone/>
                      </a:pPr>
                      <a:r>
                        <a:rPr lang="en-US" sz="1400" spc="120">
                          <a:solidFill>
                            <a:schemeClr val="bg1"/>
                          </a:solidFill>
                        </a:rPr>
                        <a:t>留学类别</a:t>
                      </a:r>
                      <a:endParaRPr lang="en-US" sz="1400" spc="120">
                        <a:solidFill>
                          <a:schemeClr val="bg1"/>
                        </a:solidFill>
                      </a:endParaRPr>
                    </a:p>
                  </a:txBody>
                  <a:tcPr marL="25400" marR="25400" marT="6350" marB="6350" vert="horz" anchor="ctr" anchorCtr="0"/>
                </a:tc>
                <a:tc>
                  <a:txBody>
                    <a:bodyPr/>
                    <a:p>
                      <a:pPr indent="0" algn="ctr">
                        <a:lnSpc>
                          <a:spcPct val="120000"/>
                        </a:lnSpc>
                        <a:spcBef>
                          <a:spcPts val="0"/>
                        </a:spcBef>
                        <a:spcAft>
                          <a:spcPts val="0"/>
                        </a:spcAft>
                        <a:buNone/>
                      </a:pPr>
                      <a:r>
                        <a:rPr lang="en-US" sz="1400" spc="120">
                          <a:solidFill>
                            <a:schemeClr val="bg1"/>
                          </a:solidFill>
                        </a:rPr>
                        <a:t>留学国别</a:t>
                      </a:r>
                      <a:endParaRPr lang="en-US" sz="1400" spc="120">
                        <a:solidFill>
                          <a:schemeClr val="bg1"/>
                        </a:solidFill>
                      </a:endParaRPr>
                    </a:p>
                  </a:txBody>
                  <a:tcPr marL="25400" marR="25400" marT="6350" marB="6350" vert="horz" anchor="ctr" anchorCtr="0"/>
                </a:tc>
                <a:tc>
                  <a:txBody>
                    <a:bodyPr/>
                    <a:p>
                      <a:pPr indent="0" algn="ctr">
                        <a:lnSpc>
                          <a:spcPct val="120000"/>
                        </a:lnSpc>
                        <a:spcBef>
                          <a:spcPts val="0"/>
                        </a:spcBef>
                        <a:spcAft>
                          <a:spcPts val="0"/>
                        </a:spcAft>
                        <a:buNone/>
                      </a:pPr>
                      <a:r>
                        <a:rPr lang="en-US" sz="1400" spc="120">
                          <a:solidFill>
                            <a:schemeClr val="bg1"/>
                          </a:solidFill>
                        </a:rPr>
                        <a:t>留学单位</a:t>
                      </a:r>
                      <a:endParaRPr lang="en-US" sz="1400" spc="120">
                        <a:solidFill>
                          <a:schemeClr val="bg1"/>
                        </a:solidFill>
                      </a:endParaRPr>
                    </a:p>
                  </a:txBody>
                  <a:tcPr marL="25400" marR="25400" marT="6350" marB="6350" vert="horz" anchor="ctr" anchorCtr="0"/>
                </a:tc>
                <a:tc>
                  <a:txBody>
                    <a:bodyPr/>
                    <a:p>
                      <a:pPr indent="0" algn="ctr">
                        <a:lnSpc>
                          <a:spcPct val="120000"/>
                        </a:lnSpc>
                        <a:spcBef>
                          <a:spcPts val="0"/>
                        </a:spcBef>
                        <a:spcAft>
                          <a:spcPts val="0"/>
                        </a:spcAft>
                        <a:buNone/>
                      </a:pPr>
                      <a:r>
                        <a:rPr lang="en-US" sz="1400" spc="120">
                          <a:solidFill>
                            <a:schemeClr val="bg1"/>
                          </a:solidFill>
                        </a:rPr>
                        <a:t>年度派出规模（人）</a:t>
                      </a:r>
                      <a:endParaRPr lang="en-US" sz="1400" spc="120">
                        <a:solidFill>
                          <a:schemeClr val="bg1"/>
                        </a:solidFill>
                      </a:endParaRPr>
                    </a:p>
                  </a:txBody>
                  <a:tcPr marL="25400" marR="25400" marT="6350" marB="6350" vert="horz" anchor="ctr" anchorCtr="0"/>
                </a:tc>
                <a:tc>
                  <a:txBody>
                    <a:bodyPr/>
                    <a:p>
                      <a:pPr indent="0" algn="ctr">
                        <a:lnSpc>
                          <a:spcPct val="120000"/>
                        </a:lnSpc>
                        <a:spcBef>
                          <a:spcPts val="0"/>
                        </a:spcBef>
                        <a:spcAft>
                          <a:spcPts val="0"/>
                        </a:spcAft>
                        <a:buNone/>
                      </a:pPr>
                      <a:r>
                        <a:rPr lang="en-US" sz="1400" spc="120">
                          <a:solidFill>
                            <a:schemeClr val="bg1"/>
                          </a:solidFill>
                        </a:rPr>
                        <a:t>留学期限（月）</a:t>
                      </a:r>
                      <a:endParaRPr lang="en-US" sz="1400" spc="120">
                        <a:solidFill>
                          <a:schemeClr val="bg1"/>
                        </a:solidFill>
                      </a:endParaRPr>
                    </a:p>
                  </a:txBody>
                  <a:tcPr marL="25400" marR="25400" marT="6350" marB="6350" vert="horz" anchor="ctr" anchorCtr="0"/>
                </a:tc>
                <a:tc>
                  <a:txBody>
                    <a:bodyPr/>
                    <a:p>
                      <a:pPr indent="0" algn="ctr">
                        <a:lnSpc>
                          <a:spcPct val="120000"/>
                        </a:lnSpc>
                        <a:spcBef>
                          <a:spcPts val="0"/>
                        </a:spcBef>
                        <a:spcAft>
                          <a:spcPts val="0"/>
                        </a:spcAft>
                        <a:buNone/>
                      </a:pPr>
                      <a:r>
                        <a:rPr lang="en-US" sz="1400" spc="120">
                          <a:solidFill>
                            <a:schemeClr val="bg1"/>
                          </a:solidFill>
                        </a:rPr>
                        <a:t>学费资助期限（月）</a:t>
                      </a:r>
                      <a:endParaRPr lang="en-US" sz="1400" spc="120">
                        <a:solidFill>
                          <a:schemeClr val="bg1"/>
                        </a:solidFill>
                      </a:endParaRPr>
                    </a:p>
                  </a:txBody>
                  <a:tcPr marL="25400" marR="25400" marT="6350" marB="6350" vert="horz" anchor="ctr" anchorCtr="0"/>
                </a:tc>
                <a:tc>
                  <a:txBody>
                    <a:bodyPr/>
                    <a:p>
                      <a:pPr indent="0" algn="ctr">
                        <a:lnSpc>
                          <a:spcPct val="120000"/>
                        </a:lnSpc>
                        <a:spcBef>
                          <a:spcPts val="0"/>
                        </a:spcBef>
                        <a:spcAft>
                          <a:spcPts val="0"/>
                        </a:spcAft>
                        <a:buNone/>
                      </a:pPr>
                      <a:r>
                        <a:rPr lang="en-US" sz="1400" spc="120">
                          <a:solidFill>
                            <a:schemeClr val="bg1"/>
                          </a:solidFill>
                        </a:rPr>
                        <a:t>总计</a:t>
                      </a:r>
                      <a:endParaRPr lang="en-US" sz="1400" spc="120">
                        <a:solidFill>
                          <a:schemeClr val="bg1"/>
                        </a:solidFill>
                      </a:endParaRPr>
                    </a:p>
                    <a:p>
                      <a:pPr indent="0" algn="ctr">
                        <a:lnSpc>
                          <a:spcPct val="120000"/>
                        </a:lnSpc>
                        <a:spcBef>
                          <a:spcPts val="0"/>
                        </a:spcBef>
                        <a:spcAft>
                          <a:spcPts val="0"/>
                        </a:spcAft>
                        <a:buNone/>
                      </a:pPr>
                      <a:r>
                        <a:rPr lang="en-US" sz="1400" spc="120">
                          <a:solidFill>
                            <a:schemeClr val="bg1"/>
                          </a:solidFill>
                        </a:rPr>
                        <a:t>（人）</a:t>
                      </a:r>
                      <a:endParaRPr lang="en-US" sz="1400" spc="120">
                        <a:solidFill>
                          <a:schemeClr val="bg1"/>
                        </a:solidFill>
                      </a:endParaRPr>
                    </a:p>
                  </a:txBody>
                  <a:tcPr marL="25400" marR="25400" marT="6350" marB="6350" vert="horz" anchor="ctr" anchorCtr="0"/>
                </a:tc>
              </a:tr>
              <a:tr h="377825">
                <a:tc rowSpan="12">
                  <a:txBody>
                    <a:bodyPr/>
                    <a:p>
                      <a:pPr indent="0" algn="ctr">
                        <a:lnSpc>
                          <a:spcPct val="120000"/>
                        </a:lnSpc>
                        <a:spcBef>
                          <a:spcPts val="0"/>
                        </a:spcBef>
                        <a:spcAft>
                          <a:spcPts val="0"/>
                        </a:spcAft>
                        <a:buNone/>
                      </a:pPr>
                      <a:r>
                        <a:rPr lang="zh-CN" altLang="en-US" sz="1300" dirty="0">
                          <a:ln>
                            <a:noFill/>
                          </a:ln>
                        </a:rPr>
                        <a:t>政治学</a:t>
                      </a:r>
                      <a:endParaRPr lang="zh-CN" altLang="en-US" sz="1300" dirty="0">
                        <a:ln>
                          <a:noFill/>
                        </a:ln>
                      </a:endParaRPr>
                    </a:p>
                    <a:p>
                      <a:pPr indent="0" algn="ctr">
                        <a:lnSpc>
                          <a:spcPct val="120000"/>
                        </a:lnSpc>
                        <a:spcBef>
                          <a:spcPts val="0"/>
                        </a:spcBef>
                        <a:spcAft>
                          <a:spcPts val="0"/>
                        </a:spcAft>
                        <a:buNone/>
                      </a:pPr>
                      <a:r>
                        <a:rPr lang="zh-CN" altLang="en-US" sz="1300" dirty="0">
                          <a:ln>
                            <a:noFill/>
                          </a:ln>
                        </a:rPr>
                        <a:t>（国际关系、国际政治）</a:t>
                      </a:r>
                      <a:endParaRPr lang="zh-CN" altLang="en-US" sz="1300" dirty="0">
                        <a:ln>
                          <a:noFill/>
                        </a:ln>
                      </a:endParaRPr>
                    </a:p>
                    <a:p>
                      <a:pPr indent="0" algn="ctr">
                        <a:lnSpc>
                          <a:spcPct val="120000"/>
                        </a:lnSpc>
                        <a:spcBef>
                          <a:spcPts val="0"/>
                        </a:spcBef>
                        <a:spcAft>
                          <a:spcPts val="0"/>
                        </a:spcAft>
                        <a:buNone/>
                      </a:pPr>
                      <a:endParaRPr lang="zh-CN" altLang="en-US" sz="1300" dirty="0">
                        <a:ln>
                          <a:noFill/>
                        </a:ln>
                      </a:endParaRPr>
                    </a:p>
                    <a:p>
                      <a:pPr indent="0" algn="ctr">
                        <a:lnSpc>
                          <a:spcPct val="120000"/>
                        </a:lnSpc>
                        <a:spcBef>
                          <a:spcPts val="0"/>
                        </a:spcBef>
                        <a:spcAft>
                          <a:spcPts val="0"/>
                        </a:spcAft>
                        <a:buNone/>
                      </a:pPr>
                      <a:r>
                        <a:rPr lang="zh-CN" altLang="en-US" sz="1300" dirty="0">
                          <a:ln>
                            <a:noFill/>
                          </a:ln>
                        </a:rPr>
                        <a:t>公共管理</a:t>
                      </a:r>
                      <a:endParaRPr lang="zh-CN" altLang="en-US" sz="1300" dirty="0">
                        <a:ln>
                          <a:noFill/>
                        </a:ln>
                      </a:endParaRPr>
                    </a:p>
                    <a:p>
                      <a:pPr indent="0" algn="ctr">
                        <a:lnSpc>
                          <a:spcPct val="120000"/>
                        </a:lnSpc>
                        <a:spcBef>
                          <a:spcPts val="0"/>
                        </a:spcBef>
                        <a:spcAft>
                          <a:spcPts val="0"/>
                        </a:spcAft>
                        <a:buNone/>
                      </a:pPr>
                      <a:r>
                        <a:rPr lang="zh-CN" altLang="en-US" sz="1300" dirty="0">
                          <a:ln>
                            <a:noFill/>
                          </a:ln>
                        </a:rPr>
                        <a:t>（行政管理）</a:t>
                      </a:r>
                      <a:endParaRPr lang="zh-CN" altLang="en-US" sz="1300" dirty="0">
                        <a:ln>
                          <a:noFill/>
                        </a:ln>
                      </a:endParaRPr>
                    </a:p>
                    <a:p>
                      <a:pPr indent="0" algn="ctr">
                        <a:lnSpc>
                          <a:spcPct val="120000"/>
                        </a:lnSpc>
                        <a:spcBef>
                          <a:spcPts val="0"/>
                        </a:spcBef>
                        <a:spcAft>
                          <a:spcPts val="0"/>
                        </a:spcAft>
                        <a:buNone/>
                      </a:pPr>
                      <a:endParaRPr lang="zh-CN" altLang="en-US" sz="1300" dirty="0">
                        <a:ln>
                          <a:noFill/>
                        </a:ln>
                      </a:endParaRPr>
                    </a:p>
                    <a:p>
                      <a:pPr indent="0" algn="ctr">
                        <a:lnSpc>
                          <a:spcPct val="120000"/>
                        </a:lnSpc>
                        <a:spcBef>
                          <a:spcPts val="0"/>
                        </a:spcBef>
                        <a:spcAft>
                          <a:spcPts val="0"/>
                        </a:spcAft>
                        <a:buNone/>
                      </a:pPr>
                      <a:r>
                        <a:rPr lang="zh-CN" altLang="en-US" sz="1300" dirty="0">
                          <a:ln>
                            <a:noFill/>
                          </a:ln>
                        </a:rPr>
                        <a:t>法学</a:t>
                      </a:r>
                      <a:endParaRPr lang="zh-CN" altLang="en-US" sz="1300" dirty="0">
                        <a:ln>
                          <a:noFill/>
                        </a:ln>
                      </a:endParaRPr>
                    </a:p>
                    <a:p>
                      <a:pPr indent="0" algn="ctr">
                        <a:lnSpc>
                          <a:spcPct val="120000"/>
                        </a:lnSpc>
                        <a:spcBef>
                          <a:spcPts val="0"/>
                        </a:spcBef>
                        <a:spcAft>
                          <a:spcPts val="0"/>
                        </a:spcAft>
                        <a:buNone/>
                      </a:pPr>
                      <a:r>
                        <a:rPr lang="zh-CN" altLang="en-US" sz="1300" dirty="0">
                          <a:ln>
                            <a:noFill/>
                          </a:ln>
                        </a:rPr>
                        <a:t>（国际法学）</a:t>
                      </a:r>
                      <a:endParaRPr lang="zh-CN" altLang="en-US" sz="1300" dirty="0">
                        <a:ln>
                          <a:noFill/>
                        </a:ln>
                      </a:endParaRPr>
                    </a:p>
                    <a:p>
                      <a:pPr indent="0" algn="ctr">
                        <a:lnSpc>
                          <a:spcPct val="120000"/>
                        </a:lnSpc>
                        <a:spcBef>
                          <a:spcPts val="0"/>
                        </a:spcBef>
                        <a:spcAft>
                          <a:spcPts val="0"/>
                        </a:spcAft>
                        <a:buNone/>
                      </a:pPr>
                      <a:endParaRPr lang="zh-CN" altLang="en-US" sz="1300" dirty="0">
                        <a:ln>
                          <a:noFill/>
                        </a:ln>
                      </a:endParaRPr>
                    </a:p>
                    <a:p>
                      <a:pPr indent="0" algn="ctr">
                        <a:lnSpc>
                          <a:spcPct val="120000"/>
                        </a:lnSpc>
                        <a:spcBef>
                          <a:spcPts val="0"/>
                        </a:spcBef>
                        <a:spcAft>
                          <a:spcPts val="0"/>
                        </a:spcAft>
                        <a:buNone/>
                      </a:pPr>
                      <a:r>
                        <a:rPr lang="zh-CN" altLang="en-US" sz="1300" dirty="0">
                          <a:ln>
                            <a:noFill/>
                          </a:ln>
                        </a:rPr>
                        <a:t>外国语言文学</a:t>
                      </a:r>
                      <a:endParaRPr lang="zh-CN" altLang="en-US" sz="1300" dirty="0">
                        <a:ln>
                          <a:noFill/>
                        </a:ln>
                      </a:endParaRPr>
                    </a:p>
                    <a:p>
                      <a:pPr indent="0" algn="ctr">
                        <a:lnSpc>
                          <a:spcPct val="120000"/>
                        </a:lnSpc>
                        <a:spcBef>
                          <a:spcPts val="0"/>
                        </a:spcBef>
                        <a:spcAft>
                          <a:spcPts val="0"/>
                        </a:spcAft>
                        <a:buNone/>
                      </a:pPr>
                      <a:r>
                        <a:rPr lang="zh-CN" altLang="en-US" sz="1300" dirty="0">
                          <a:ln>
                            <a:noFill/>
                          </a:ln>
                        </a:rPr>
                        <a:t>（外国语言学及应用语言学）</a:t>
                      </a:r>
                      <a:endParaRPr lang="zh-CN" altLang="en-US" sz="1300" spc="120" dirty="0">
                        <a:ln>
                          <a:noFill/>
                        </a:ln>
                      </a:endParaRPr>
                    </a:p>
                  </a:txBody>
                  <a:tcPr marL="90170" marR="90170" marT="46990" marB="46990" vert="horz" anchor="ctr" anchorCtr="0">
                    <a:solidFill>
                      <a:schemeClr val="accent5">
                        <a:lumMod val="20000"/>
                        <a:lumOff val="80000"/>
                      </a:schemeClr>
                    </a:solidFill>
                  </a:tcPr>
                </a:tc>
                <a:tc rowSpan="2">
                  <a:txBody>
                    <a:bodyPr/>
                    <a:p>
                      <a:pPr indent="0" algn="ctr">
                        <a:lnSpc>
                          <a:spcPct val="120000"/>
                        </a:lnSpc>
                        <a:spcBef>
                          <a:spcPts val="0"/>
                        </a:spcBef>
                        <a:spcAft>
                          <a:spcPts val="0"/>
                        </a:spcAft>
                        <a:buNone/>
                      </a:pPr>
                      <a:r>
                        <a:rPr lang="en-US" sz="1300" spc="120">
                          <a:ln>
                            <a:noFill/>
                          </a:ln>
                        </a:rPr>
                        <a:t>攻读学位</a:t>
                      </a:r>
                      <a:endParaRPr lang="en-US" altLang="en-US" sz="1300" spc="120">
                        <a:ln>
                          <a:noFill/>
                        </a:ln>
                      </a:endParaRPr>
                    </a:p>
                  </a:txBody>
                  <a:tcPr marL="90170" marR="90170" marT="46990" marB="46990" vert="horz" anchor="ctr" anchorCtr="0">
                    <a:gradFill>
                      <a:gsLst>
                        <a:gs pos="50000">
                          <a:srgbClr val="F8E786"/>
                        </a:gs>
                        <a:gs pos="0">
                          <a:srgbClr val="FAEFAE"/>
                        </a:gs>
                        <a:gs pos="100000">
                          <a:srgbClr val="F5DE5D"/>
                        </a:gs>
                      </a:gsLst>
                      <a:lin scaled="1"/>
                    </a:gradFill>
                  </a:tcPr>
                </a:tc>
                <a:tc>
                  <a:txBody>
                    <a:bodyPr/>
                    <a:p>
                      <a:pPr indent="0" algn="ctr">
                        <a:lnSpc>
                          <a:spcPct val="120000"/>
                        </a:lnSpc>
                        <a:spcBef>
                          <a:spcPts val="0"/>
                        </a:spcBef>
                        <a:spcAft>
                          <a:spcPts val="0"/>
                        </a:spcAft>
                        <a:buNone/>
                      </a:pPr>
                      <a:r>
                        <a:rPr lang="en-US" sz="1300" spc="120">
                          <a:ln>
                            <a:noFill/>
                          </a:ln>
                        </a:rPr>
                        <a:t>英国</a:t>
                      </a:r>
                      <a:endParaRPr lang="en-US" altLang="en-US" sz="1300" spc="120">
                        <a:ln>
                          <a:noFill/>
                        </a:ln>
                      </a:endParaRPr>
                    </a:p>
                  </a:txBody>
                  <a:tcPr marL="90170" marR="90170" marT="46990" marB="46990" vert="horz" anchor="ctr" anchorCtr="0">
                    <a:gradFill>
                      <a:gsLst>
                        <a:gs pos="50000">
                          <a:srgbClr val="F8E786"/>
                        </a:gs>
                        <a:gs pos="0">
                          <a:srgbClr val="FAEFAE"/>
                        </a:gs>
                        <a:gs pos="100000">
                          <a:srgbClr val="F5DE5D"/>
                        </a:gs>
                      </a:gsLst>
                      <a:lin scaled="1"/>
                    </a:gradFill>
                  </a:tcPr>
                </a:tc>
                <a:tc>
                  <a:txBody>
                    <a:bodyPr/>
                    <a:p>
                      <a:pPr indent="0" algn="ctr">
                        <a:lnSpc>
                          <a:spcPct val="120000"/>
                        </a:lnSpc>
                        <a:spcBef>
                          <a:spcPts val="0"/>
                        </a:spcBef>
                        <a:spcAft>
                          <a:spcPts val="0"/>
                        </a:spcAft>
                        <a:buNone/>
                      </a:pPr>
                      <a:r>
                        <a:rPr lang="en-US" sz="1300" spc="120">
                          <a:ln>
                            <a:noFill/>
                          </a:ln>
                        </a:rPr>
                        <a:t>曼彻斯特大学</a:t>
                      </a:r>
                      <a:endParaRPr lang="en-US" altLang="en-US" sz="1300" spc="120">
                        <a:ln>
                          <a:noFill/>
                        </a:ln>
                      </a:endParaRPr>
                    </a:p>
                  </a:txBody>
                  <a:tcPr marL="90170" marR="90170" marT="46990" marB="46990" vert="horz" anchor="ctr" anchorCtr="0">
                    <a:gradFill>
                      <a:gsLst>
                        <a:gs pos="50000">
                          <a:srgbClr val="F8E786"/>
                        </a:gs>
                        <a:gs pos="0">
                          <a:srgbClr val="FAEFAE"/>
                        </a:gs>
                        <a:gs pos="100000">
                          <a:srgbClr val="F5DE5D"/>
                        </a:gs>
                      </a:gsLst>
                      <a:lin scaled="1"/>
                    </a:gradFill>
                  </a:tcPr>
                </a:tc>
                <a:tc>
                  <a:txBody>
                    <a:bodyPr/>
                    <a:p>
                      <a:pPr indent="0" algn="ctr">
                        <a:lnSpc>
                          <a:spcPct val="120000"/>
                        </a:lnSpc>
                        <a:spcBef>
                          <a:spcPts val="0"/>
                        </a:spcBef>
                        <a:spcAft>
                          <a:spcPts val="0"/>
                        </a:spcAft>
                        <a:buNone/>
                      </a:pPr>
                      <a:r>
                        <a:rPr lang="en-US" sz="1300" spc="120">
                          <a:ln>
                            <a:noFill/>
                          </a:ln>
                        </a:rPr>
                        <a:t>10</a:t>
                      </a:r>
                      <a:endParaRPr lang="en-US" altLang="en-US" sz="1300" spc="120">
                        <a:ln>
                          <a:noFill/>
                        </a:ln>
                      </a:endParaRPr>
                    </a:p>
                  </a:txBody>
                  <a:tcPr marL="90170" marR="90170" marT="46990" marB="46990" vert="horz" anchor="ctr" anchorCtr="0">
                    <a:gradFill>
                      <a:gsLst>
                        <a:gs pos="50000">
                          <a:srgbClr val="F8E786"/>
                        </a:gs>
                        <a:gs pos="0">
                          <a:srgbClr val="FAEFAE"/>
                        </a:gs>
                        <a:gs pos="100000">
                          <a:srgbClr val="F5DE5D"/>
                        </a:gs>
                      </a:gsLst>
                      <a:lin scaled="1"/>
                    </a:gradFill>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gradFill>
                      <a:gsLst>
                        <a:gs pos="50000">
                          <a:srgbClr val="F8E786"/>
                        </a:gs>
                        <a:gs pos="0">
                          <a:srgbClr val="FAEFAE"/>
                        </a:gs>
                        <a:gs pos="100000">
                          <a:srgbClr val="F5DE5D"/>
                        </a:gs>
                      </a:gsLst>
                      <a:lin scaled="1"/>
                    </a:gradFill>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gradFill>
                      <a:gsLst>
                        <a:gs pos="50000">
                          <a:srgbClr val="F8E786"/>
                        </a:gs>
                        <a:gs pos="0">
                          <a:srgbClr val="FAEFAE"/>
                        </a:gs>
                        <a:gs pos="100000">
                          <a:srgbClr val="F5DE5D"/>
                        </a:gs>
                      </a:gsLst>
                      <a:lin scaled="1"/>
                    </a:gradFill>
                  </a:tcPr>
                </a:tc>
                <a:tc rowSpan="12">
                  <a:txBody>
                    <a:bodyPr/>
                    <a:p>
                      <a:pPr indent="0" algn="ctr">
                        <a:lnSpc>
                          <a:spcPct val="120000"/>
                        </a:lnSpc>
                        <a:spcBef>
                          <a:spcPts val="0"/>
                        </a:spcBef>
                        <a:spcAft>
                          <a:spcPts val="0"/>
                        </a:spcAft>
                        <a:buNone/>
                      </a:pPr>
                      <a:r>
                        <a:rPr lang="en-US" sz="1300" spc="120">
                          <a:ln>
                            <a:noFill/>
                          </a:ln>
                        </a:rPr>
                        <a:t>30</a:t>
                      </a:r>
                      <a:endParaRPr lang="en-US" altLang="en-US" sz="1300" spc="120">
                        <a:ln>
                          <a:noFill/>
                        </a:ln>
                      </a:endParaRPr>
                    </a:p>
                  </a:txBody>
                  <a:tcPr marL="90170" marR="90170" marT="46990" marB="46990" vert="horz" anchor="ctr" anchorCtr="0">
                    <a:solidFill>
                      <a:schemeClr val="accent5">
                        <a:lumMod val="20000"/>
                        <a:lumOff val="80000"/>
                      </a:schemeClr>
                    </a:solidFill>
                  </a:tcPr>
                </a:tc>
              </a:tr>
              <a:tr h="379095">
                <a:tc vMerge="1">
                  <a:tcPr/>
                </a:tc>
                <a:tc vMerge="1">
                  <a:tcPr/>
                </a:tc>
                <a:tc>
                  <a:txBody>
                    <a:bodyPr/>
                    <a:p>
                      <a:pPr indent="0" algn="ctr">
                        <a:lnSpc>
                          <a:spcPct val="120000"/>
                        </a:lnSpc>
                        <a:spcBef>
                          <a:spcPts val="0"/>
                        </a:spcBef>
                        <a:spcAft>
                          <a:spcPts val="0"/>
                        </a:spcAft>
                        <a:buNone/>
                      </a:pPr>
                      <a:r>
                        <a:rPr lang="en-US" sz="1300" spc="120">
                          <a:ln>
                            <a:noFill/>
                          </a:ln>
                        </a:rPr>
                        <a:t>美国</a:t>
                      </a:r>
                      <a:endParaRPr lang="en-US" altLang="en-US" sz="1300" spc="120">
                        <a:ln>
                          <a:noFill/>
                        </a:ln>
                      </a:endParaRPr>
                    </a:p>
                  </a:txBody>
                  <a:tcPr marL="90170" marR="90170" marT="46990" marB="46990" vert="horz" anchor="ctr" anchorCtr="0">
                    <a:gradFill>
                      <a:gsLst>
                        <a:gs pos="50000">
                          <a:srgbClr val="F8E786"/>
                        </a:gs>
                        <a:gs pos="0">
                          <a:srgbClr val="FAEFAE"/>
                        </a:gs>
                        <a:gs pos="100000">
                          <a:srgbClr val="F5DE5D"/>
                        </a:gs>
                      </a:gsLst>
                      <a:lin scaled="1"/>
                    </a:gradFill>
                  </a:tcPr>
                </a:tc>
                <a:tc>
                  <a:txBody>
                    <a:bodyPr/>
                    <a:p>
                      <a:pPr indent="0" algn="ctr">
                        <a:lnSpc>
                          <a:spcPct val="120000"/>
                        </a:lnSpc>
                        <a:spcBef>
                          <a:spcPts val="0"/>
                        </a:spcBef>
                        <a:spcAft>
                          <a:spcPts val="0"/>
                        </a:spcAft>
                        <a:buNone/>
                      </a:pPr>
                      <a:r>
                        <a:rPr lang="en-US" sz="1300" spc="120">
                          <a:ln>
                            <a:noFill/>
                          </a:ln>
                        </a:rPr>
                        <a:t>蒙特雷国际研究院</a:t>
                      </a:r>
                      <a:endParaRPr lang="en-US" altLang="en-US" sz="1300" spc="120">
                        <a:ln>
                          <a:noFill/>
                        </a:ln>
                      </a:endParaRPr>
                    </a:p>
                  </a:txBody>
                  <a:tcPr marL="90170" marR="90170" marT="46990" marB="46990" vert="horz" anchor="ctr" anchorCtr="0">
                    <a:gradFill>
                      <a:gsLst>
                        <a:gs pos="50000">
                          <a:srgbClr val="F8E786"/>
                        </a:gs>
                        <a:gs pos="0">
                          <a:srgbClr val="FAEFAE"/>
                        </a:gs>
                        <a:gs pos="100000">
                          <a:srgbClr val="F5DE5D"/>
                        </a:gs>
                      </a:gsLst>
                      <a:lin scaled="1"/>
                    </a:gradFill>
                  </a:tcPr>
                </a:tc>
                <a:tc>
                  <a:txBody>
                    <a:bodyPr/>
                    <a:p>
                      <a:pPr indent="0" algn="ctr">
                        <a:lnSpc>
                          <a:spcPct val="120000"/>
                        </a:lnSpc>
                        <a:spcBef>
                          <a:spcPts val="0"/>
                        </a:spcBef>
                        <a:spcAft>
                          <a:spcPts val="0"/>
                        </a:spcAft>
                        <a:buNone/>
                      </a:pPr>
                      <a:r>
                        <a:rPr lang="en-US" sz="1300" spc="120">
                          <a:ln>
                            <a:noFill/>
                          </a:ln>
                        </a:rPr>
                        <a:t>10</a:t>
                      </a:r>
                      <a:endParaRPr lang="en-US" altLang="en-US" sz="1300" spc="120">
                        <a:ln>
                          <a:noFill/>
                        </a:ln>
                      </a:endParaRPr>
                    </a:p>
                  </a:txBody>
                  <a:tcPr marL="90170" marR="90170" marT="46990" marB="46990" vert="horz" anchor="ctr" anchorCtr="0">
                    <a:gradFill>
                      <a:gsLst>
                        <a:gs pos="50000">
                          <a:srgbClr val="F8E786"/>
                        </a:gs>
                        <a:gs pos="0">
                          <a:srgbClr val="FAEFAE"/>
                        </a:gs>
                        <a:gs pos="100000">
                          <a:srgbClr val="F5DE5D"/>
                        </a:gs>
                      </a:gsLst>
                      <a:lin scaled="1"/>
                    </a:gradFill>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gradFill>
                      <a:gsLst>
                        <a:gs pos="50000">
                          <a:srgbClr val="F8E786"/>
                        </a:gs>
                        <a:gs pos="0">
                          <a:srgbClr val="FAEFAE"/>
                        </a:gs>
                        <a:gs pos="100000">
                          <a:srgbClr val="F5DE5D"/>
                        </a:gs>
                      </a:gsLst>
                      <a:lin scaled="1"/>
                    </a:gradFill>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gradFill>
                      <a:gsLst>
                        <a:gs pos="50000">
                          <a:srgbClr val="F8E786"/>
                        </a:gs>
                        <a:gs pos="0">
                          <a:srgbClr val="FAEFAE"/>
                        </a:gs>
                        <a:gs pos="100000">
                          <a:srgbClr val="F5DE5D"/>
                        </a:gs>
                      </a:gsLst>
                      <a:lin scaled="1"/>
                    </a:gradFill>
                  </a:tcPr>
                </a:tc>
                <a:tc vMerge="1">
                  <a:tcPr/>
                </a:tc>
              </a:tr>
              <a:tr h="378460">
                <a:tc vMerge="1">
                  <a:tcPr/>
                </a:tc>
                <a:tc rowSpan="10">
                  <a:txBody>
                    <a:bodyPr/>
                    <a:p>
                      <a:pPr indent="0" algn="ctr">
                        <a:lnSpc>
                          <a:spcPct val="120000"/>
                        </a:lnSpc>
                        <a:spcBef>
                          <a:spcPts val="0"/>
                        </a:spcBef>
                        <a:spcAft>
                          <a:spcPts val="0"/>
                        </a:spcAft>
                        <a:buNone/>
                      </a:pPr>
                      <a:r>
                        <a:rPr lang="en-US" sz="1300" spc="120">
                          <a:ln>
                            <a:noFill/>
                          </a:ln>
                        </a:rPr>
                        <a:t>联合培养</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德国</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慕尼黑大学</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5</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0</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r>
              <a:tr h="379095">
                <a:tc vMerge="1">
                  <a:tcPr/>
                </a:tc>
                <a:tc vMerge="1">
                  <a:tcPr/>
                </a:tc>
                <a:tc>
                  <a:txBody>
                    <a:bodyPr/>
                    <a:p>
                      <a:pPr indent="0" algn="ctr">
                        <a:lnSpc>
                          <a:spcPct val="120000"/>
                        </a:lnSpc>
                        <a:spcBef>
                          <a:spcPts val="0"/>
                        </a:spcBef>
                        <a:spcAft>
                          <a:spcPts val="0"/>
                        </a:spcAft>
                        <a:buNone/>
                      </a:pPr>
                      <a:r>
                        <a:rPr lang="en-US" sz="1300" spc="120">
                          <a:ln>
                            <a:noFill/>
                          </a:ln>
                        </a:rPr>
                        <a:t>法国</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巴黎政治学院</a:t>
                      </a:r>
                      <a:endParaRPr lang="en-US" altLang="en-US" sz="1300" spc="120">
                        <a:ln>
                          <a:noFill/>
                        </a:ln>
                      </a:endParaRPr>
                    </a:p>
                  </a:txBody>
                  <a:tcPr marL="90170" marR="90170" marT="46990" marB="46990" vert="horz" anchor="ctr" anchorCtr="0">
                    <a:solidFill>
                      <a:schemeClr val="accent2">
                        <a:lumMod val="20000"/>
                        <a:lumOff val="80000"/>
                      </a:schemeClr>
                    </a:solidFill>
                  </a:tcPr>
                </a:tc>
                <a:tc rowSpan="9">
                  <a:txBody>
                    <a:bodyPr/>
                    <a:p>
                      <a:pPr indent="0" algn="ctr">
                        <a:lnSpc>
                          <a:spcPct val="120000"/>
                        </a:lnSpc>
                        <a:spcBef>
                          <a:spcPts val="0"/>
                        </a:spcBef>
                        <a:spcAft>
                          <a:spcPts val="0"/>
                        </a:spcAft>
                        <a:buNone/>
                      </a:pPr>
                      <a:r>
                        <a:rPr lang="en-US" sz="1300" spc="120">
                          <a:ln>
                            <a:noFill/>
                          </a:ln>
                        </a:rPr>
                        <a:t>5</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0</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r>
              <a:tr h="378460">
                <a:tc vMerge="1">
                  <a:tcPr/>
                </a:tc>
                <a:tc vMerge="1">
                  <a:tcPr/>
                </a:tc>
                <a:tc>
                  <a:txBody>
                    <a:bodyPr/>
                    <a:p>
                      <a:pPr indent="0" algn="ctr">
                        <a:lnSpc>
                          <a:spcPct val="120000"/>
                        </a:lnSpc>
                        <a:spcBef>
                          <a:spcPts val="0"/>
                        </a:spcBef>
                        <a:spcAft>
                          <a:spcPts val="0"/>
                        </a:spcAft>
                        <a:buNone/>
                      </a:pPr>
                      <a:r>
                        <a:rPr lang="en-US" sz="1300" spc="120">
                          <a:ln>
                            <a:noFill/>
                          </a:ln>
                        </a:rPr>
                        <a:t>德国</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柏林自由大学</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0</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r>
              <a:tr h="379095">
                <a:tc vMerge="1">
                  <a:tcPr/>
                </a:tc>
                <a:tc vMerge="1">
                  <a:tcPr/>
                </a:tc>
                <a:tc>
                  <a:txBody>
                    <a:bodyPr/>
                    <a:p>
                      <a:pPr indent="0" algn="ctr">
                        <a:lnSpc>
                          <a:spcPct val="120000"/>
                        </a:lnSpc>
                        <a:spcBef>
                          <a:spcPts val="0"/>
                        </a:spcBef>
                        <a:spcAft>
                          <a:spcPts val="0"/>
                        </a:spcAft>
                        <a:buNone/>
                      </a:pPr>
                      <a:r>
                        <a:rPr lang="en-US" sz="1300" spc="120">
                          <a:ln>
                            <a:noFill/>
                          </a:ln>
                        </a:rPr>
                        <a:t>英国</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杜伦大学</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0</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r>
              <a:tr h="378460">
                <a:tc vMerge="1">
                  <a:tcPr/>
                </a:tc>
                <a:tc vMerge="1">
                  <a:tcPr/>
                </a:tc>
                <a:tc>
                  <a:txBody>
                    <a:bodyPr/>
                    <a:p>
                      <a:pPr indent="0" algn="ctr">
                        <a:lnSpc>
                          <a:spcPct val="120000"/>
                        </a:lnSpc>
                        <a:spcBef>
                          <a:spcPts val="0"/>
                        </a:spcBef>
                        <a:spcAft>
                          <a:spcPts val="0"/>
                        </a:spcAft>
                        <a:buNone/>
                      </a:pPr>
                      <a:r>
                        <a:rPr lang="en-US" sz="1300" spc="120">
                          <a:ln>
                            <a:noFill/>
                          </a:ln>
                        </a:rPr>
                        <a:t>加拿大</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渥太华大学</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0</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r>
              <a:tr h="378460">
                <a:tc vMerge="1">
                  <a:tcPr/>
                </a:tc>
                <a:tc vMerge="1">
                  <a:tcPr/>
                </a:tc>
                <a:tc>
                  <a:txBody>
                    <a:bodyPr/>
                    <a:p>
                      <a:pPr indent="0" algn="ctr">
                        <a:lnSpc>
                          <a:spcPct val="120000"/>
                        </a:lnSpc>
                        <a:spcBef>
                          <a:spcPts val="0"/>
                        </a:spcBef>
                        <a:spcAft>
                          <a:spcPts val="0"/>
                        </a:spcAft>
                        <a:buNone/>
                      </a:pPr>
                      <a:r>
                        <a:rPr lang="en-US" sz="1300" spc="120">
                          <a:ln>
                            <a:noFill/>
                          </a:ln>
                        </a:rPr>
                        <a:t>芬兰</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阿尔托大学</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0</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r>
              <a:tr h="378460">
                <a:tc vMerge="1">
                  <a:tcPr/>
                </a:tc>
                <a:tc vMerge="1">
                  <a:tcPr/>
                </a:tc>
                <a:tc>
                  <a:txBody>
                    <a:bodyPr/>
                    <a:p>
                      <a:pPr indent="0" algn="ctr">
                        <a:lnSpc>
                          <a:spcPct val="120000"/>
                        </a:lnSpc>
                        <a:spcBef>
                          <a:spcPts val="0"/>
                        </a:spcBef>
                        <a:spcAft>
                          <a:spcPts val="0"/>
                        </a:spcAft>
                        <a:buNone/>
                      </a:pPr>
                      <a:r>
                        <a:rPr lang="en-US" sz="1300" spc="120">
                          <a:ln>
                            <a:noFill/>
                          </a:ln>
                        </a:rPr>
                        <a:t>瑞典</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乌普萨拉大学</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0</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r>
              <a:tr h="378460">
                <a:tc vMerge="1">
                  <a:tcPr/>
                </a:tc>
                <a:tc vMerge="1">
                  <a:tcPr/>
                </a:tc>
                <a:tc>
                  <a:txBody>
                    <a:bodyPr/>
                    <a:p>
                      <a:pPr indent="0" algn="ctr">
                        <a:lnSpc>
                          <a:spcPct val="120000"/>
                        </a:lnSpc>
                        <a:spcBef>
                          <a:spcPts val="0"/>
                        </a:spcBef>
                        <a:spcAft>
                          <a:spcPts val="0"/>
                        </a:spcAft>
                        <a:buNone/>
                      </a:pPr>
                      <a:r>
                        <a:rPr lang="en-US" sz="1300" spc="120">
                          <a:ln>
                            <a:noFill/>
                          </a:ln>
                        </a:rPr>
                        <a:t>丹麦</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奥胡斯大学</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0</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r>
              <a:tr h="379730">
                <a:tc vMerge="1">
                  <a:tcPr/>
                </a:tc>
                <a:tc vMerge="1">
                  <a:tcPr/>
                </a:tc>
                <a:tc>
                  <a:txBody>
                    <a:bodyPr/>
                    <a:p>
                      <a:pPr indent="0" algn="ctr">
                        <a:lnSpc>
                          <a:spcPct val="120000"/>
                        </a:lnSpc>
                        <a:spcBef>
                          <a:spcPts val="0"/>
                        </a:spcBef>
                        <a:spcAft>
                          <a:spcPts val="0"/>
                        </a:spcAft>
                        <a:buNone/>
                      </a:pPr>
                      <a:r>
                        <a:rPr lang="en-US" sz="1300" spc="120">
                          <a:ln>
                            <a:noFill/>
                          </a:ln>
                        </a:rPr>
                        <a:t>德国</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马堡大学</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0</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r>
              <a:tr h="377825">
                <a:tc vMerge="1">
                  <a:tcPr/>
                </a:tc>
                <a:tc vMerge="1">
                  <a:tcPr/>
                </a:tc>
                <a:tc>
                  <a:txBody>
                    <a:bodyPr/>
                    <a:p>
                      <a:pPr indent="0" algn="ctr">
                        <a:lnSpc>
                          <a:spcPct val="120000"/>
                        </a:lnSpc>
                        <a:spcBef>
                          <a:spcPts val="0"/>
                        </a:spcBef>
                        <a:spcAft>
                          <a:spcPts val="0"/>
                        </a:spcAft>
                        <a:buNone/>
                      </a:pPr>
                      <a:r>
                        <a:rPr lang="en-US" sz="1300" spc="120">
                          <a:ln>
                            <a:noFill/>
                          </a:ln>
                        </a:rPr>
                        <a:t>德国</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维尔茨堡大学</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c>
                  <a:txBody>
                    <a:bodyPr/>
                    <a:p>
                      <a:pPr indent="0" algn="ctr">
                        <a:lnSpc>
                          <a:spcPct val="120000"/>
                        </a:lnSpc>
                        <a:spcBef>
                          <a:spcPts val="0"/>
                        </a:spcBef>
                        <a:spcAft>
                          <a:spcPts val="0"/>
                        </a:spcAft>
                        <a:buNone/>
                      </a:pPr>
                      <a:r>
                        <a:rPr lang="en-US" sz="1300" spc="120">
                          <a:ln>
                            <a:noFill/>
                          </a:ln>
                        </a:rPr>
                        <a:t>12</a:t>
                      </a:r>
                      <a:endParaRPr lang="en-US" altLang="en-US" sz="1300" spc="120">
                        <a:ln>
                          <a:noFill/>
                        </a:ln>
                      </a:endParaRPr>
                    </a:p>
                  </a:txBody>
                  <a:tcPr marL="90170" marR="90170" marT="46990" marB="46990" vert="horz" anchor="ctr" anchorCtr="0">
                    <a:solidFill>
                      <a:schemeClr val="accent2">
                        <a:lumMod val="20000"/>
                        <a:lumOff val="80000"/>
                      </a:schemeClr>
                    </a:solidFill>
                  </a:tcPr>
                </a:tc>
                <a:tc>
                  <a:txBody>
                    <a:bodyPr/>
                    <a:p>
                      <a:pPr indent="0" algn="ctr">
                        <a:lnSpc>
                          <a:spcPct val="120000"/>
                        </a:lnSpc>
                        <a:spcBef>
                          <a:spcPts val="0"/>
                        </a:spcBef>
                        <a:spcAft>
                          <a:spcPts val="0"/>
                        </a:spcAft>
                        <a:buNone/>
                      </a:pPr>
                      <a:r>
                        <a:rPr lang="en-US" sz="1300" spc="120">
                          <a:ln>
                            <a:noFill/>
                          </a:ln>
                        </a:rPr>
                        <a:t>0</a:t>
                      </a:r>
                      <a:endParaRPr lang="en-US" altLang="en-US" sz="1300" spc="120">
                        <a:ln>
                          <a:noFill/>
                        </a:ln>
                      </a:endParaRPr>
                    </a:p>
                  </a:txBody>
                  <a:tcPr marL="90170" marR="90170" marT="46990" marB="46990" vert="horz" anchor="ctr" anchorCtr="0">
                    <a:solidFill>
                      <a:schemeClr val="accent2">
                        <a:lumMod val="20000"/>
                        <a:lumOff val="80000"/>
                      </a:schemeClr>
                    </a:solidFill>
                  </a:tcPr>
                </a:tc>
                <a:tc vMerge="1">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ags/tag1.xml><?xml version="1.0" encoding="utf-8"?>
<p:tagLst xmlns:p="http://schemas.openxmlformats.org/presentationml/2006/main">
  <p:tag name="KSO_WM_UNIT_TABLE_BEAUTIFY" val="smartTable{6f246043-4a79-4edb-b826-9a88ef32a85a}"/>
  <p:tag name="TABLE_RECT" val="246.094*104.723*677.9*359.7"/>
  <p:tag name="TABLE_ONEKEY_SKIN_IDX" val="0"/>
  <p:tag name="TABLE_SKINIDX" val="-1"/>
  <p:tag name="TABLE_COLORIDX" val="l"/>
  <p:tag name="TABLE_ENDDRAG_ORIGIN_RECT" val="849*424"/>
  <p:tag name="TABLE_ENDDRAG_RECT" val="31*39*849*424"/>
</p:tagLst>
</file>

<file path=ppt/tags/tag2.xml><?xml version="1.0" encoding="utf-8"?>
<p:tagLst xmlns:p="http://schemas.openxmlformats.org/presentationml/2006/main">
  <p:tag name="KSO_WM_UNIT_TABLE_BEAUTIFY" val="smartTable{cd99b284-3d43-4a52-b843-b7fc89e9d149}"/>
  <p:tag name="TABLE_ENDDRAG_ORIGIN_RECT" val="830*414"/>
  <p:tag name="TABLE_ENDDRAG_RECT" val="58*77*830*414"/>
  <p:tag name="TABLE_RECT" val="17*58.05*926*423.9"/>
  <p:tag name="TABLE_EMPHASIZE_COLOR" val="6579300"/>
  <p:tag name="TABLE_ONEKEY_SKIN_IDX" val="0"/>
  <p:tag name="TABLE_SKINIDX" val="-1"/>
  <p:tag name="TABLE_COLORIDX" val="l"/>
</p:tagLst>
</file>

<file path=ppt/tags/tag3.xml><?xml version="1.0" encoding="utf-8"?>
<p:tagLst xmlns:p="http://schemas.openxmlformats.org/presentationml/2006/main">
  <p:tag name="KSO_WM_UNIT_TABLE_BEAUTIFY" val="smartTable{06bc4906-e4c2-4bfe-a1da-bbbccbb5bebd}"/>
  <p:tag name="TABLE_ENDDRAG_ORIGIN_RECT" val="868*475"/>
  <p:tag name="TABLE_ENDDRAG_RECT" val="58*31*868*475"/>
  <p:tag name="TABLE_RECT" val="17*56.3*926*427.4"/>
  <p:tag name="TABLE_ONEKEY_SKIN_IDX" val="3"/>
  <p:tag name="TABLE_SKINIDX" val="0"/>
  <p:tag name="TABLE_COLORIDX" val="9"/>
  <p:tag name="TABLE_COLOR_RGB" val="0x000000*0xFFFFFF*0x212121*0xFFFFFF*0x03A9F5*0x00BCD5*0x009788*0x4CB050*0x8CC34B*0xCDDC39"/>
</p:tagLst>
</file>

<file path=ppt/tags/tag4.xml><?xml version="1.0" encoding="utf-8"?>
<p:tagLst xmlns:p="http://schemas.openxmlformats.org/presentationml/2006/main">
  <p:tag name="KSO_WM_UNIT_PLACING_PICTURE_USER_VIEWPORT" val="{&quot;height&quot;:9099,&quot;width&quot;:13909}"/>
</p:tagLst>
</file>

<file path=ppt/tags/tag5.xml><?xml version="1.0" encoding="utf-8"?>
<p:tagLst xmlns:p="http://schemas.openxmlformats.org/presentationml/2006/main">
  <p:tag name="KSO_WPP_MARK_KEY" val="7e2f31de-d314-4a82-90ae-5f506f46ab46"/>
  <p:tag name="COMMONDATA" val="eyJoZGlkIjoiNDcwY2ExMGIwZDI1ZmQ0YjNjZTFkODgyN2U1MzVlOWYifQ=="/>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yncvmmwv">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25400">
          <a:gradFill>
            <a:gsLst>
              <a:gs pos="0">
                <a:schemeClr val="accent2">
                  <a:lumMod val="20000"/>
                  <a:lumOff val="80000"/>
                  <a:alpha val="0"/>
                </a:schemeClr>
              </a:gs>
              <a:gs pos="100000">
                <a:schemeClr val="accent2"/>
              </a:gs>
            </a:gsLst>
            <a:lin ang="5400000" scaled="1"/>
          </a:gradFill>
        </a:ln>
      </a:spPr>
      <a:bodyPr/>
      <a:lstStyle/>
      <a:style>
        <a:lnRef idx="1">
          <a:schemeClr val="accent1"/>
        </a:lnRef>
        <a:fillRef idx="0">
          <a:schemeClr val="accent1"/>
        </a:fillRef>
        <a:effectRef idx="0">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4238</Words>
  <Application>WPS 演示</Application>
  <PresentationFormat>宽屏</PresentationFormat>
  <Paragraphs>626</Paragraphs>
  <Slides>24</Slides>
  <Notes>18</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24</vt:i4>
      </vt:variant>
    </vt:vector>
  </HeadingPairs>
  <TitlesOfParts>
    <vt:vector size="34" baseType="lpstr">
      <vt:lpstr>Arial</vt:lpstr>
      <vt:lpstr>宋体</vt:lpstr>
      <vt:lpstr>Wingdings</vt:lpstr>
      <vt:lpstr>Franklin Gothic Book</vt:lpstr>
      <vt:lpstr>微软雅黑</vt:lpstr>
      <vt:lpstr>Arial Unicode MS</vt:lpstr>
      <vt:lpstr>等线</vt:lpstr>
      <vt:lpstr>华文楷体</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Manager>第一PPT</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数据分析</dc:title>
  <dc:creator>第一PPT</dc:creator>
  <cp:keywords>www.1ppt.com</cp:keywords>
  <dc:description>www.1ppt.com</dc:description>
  <cp:lastModifiedBy>立影</cp:lastModifiedBy>
  <cp:revision>59</cp:revision>
  <dcterms:created xsi:type="dcterms:W3CDTF">2021-06-02T16:47:00Z</dcterms:created>
  <dcterms:modified xsi:type="dcterms:W3CDTF">2022-10-28T13:00:43Z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74DDD782D033449790306B7A3C45EB60</vt:lpwstr>
  </property>
  <property fmtid="{D5CDD505-2E9C-101B-9397-08002B2CF9AE}" pid="3" name="KSOProductBuildVer">
    <vt:lpwstr>2052-11.1.0.9914</vt:lpwstr>
  </property>
</Properties>
</file>